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2" r:id="rId3"/>
    <p:sldId id="336" r:id="rId4"/>
    <p:sldId id="337" r:id="rId5"/>
    <p:sldId id="333" r:id="rId6"/>
    <p:sldId id="335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299" r:id="rId24"/>
    <p:sldId id="334" r:id="rId25"/>
    <p:sldId id="311" r:id="rId26"/>
    <p:sldId id="305" r:id="rId27"/>
    <p:sldId id="312" r:id="rId28"/>
    <p:sldId id="313" r:id="rId29"/>
    <p:sldId id="314" r:id="rId30"/>
    <p:sldId id="315" r:id="rId31"/>
    <p:sldId id="316" r:id="rId32"/>
    <p:sldId id="356" r:id="rId33"/>
    <p:sldId id="357" r:id="rId34"/>
    <p:sldId id="282" r:id="rId35"/>
    <p:sldId id="304" r:id="rId36"/>
    <p:sldId id="355" r:id="rId37"/>
    <p:sldId id="358" r:id="rId38"/>
    <p:sldId id="321" r:id="rId39"/>
    <p:sldId id="319" r:id="rId40"/>
    <p:sldId id="359" r:id="rId41"/>
    <p:sldId id="362" r:id="rId42"/>
    <p:sldId id="360" r:id="rId43"/>
    <p:sldId id="361" r:id="rId44"/>
    <p:sldId id="303" r:id="rId45"/>
    <p:sldId id="363" r:id="rId46"/>
    <p:sldId id="364" r:id="rId47"/>
    <p:sldId id="365" r:id="rId48"/>
    <p:sldId id="366" r:id="rId49"/>
    <p:sldId id="367" r:id="rId50"/>
    <p:sldId id="368" r:id="rId51"/>
    <p:sldId id="371" r:id="rId52"/>
    <p:sldId id="370" r:id="rId53"/>
    <p:sldId id="325" r:id="rId54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479"/>
    <a:srgbClr val="2B487B"/>
    <a:srgbClr val="274679"/>
    <a:srgbClr val="355483"/>
    <a:srgbClr val="395383"/>
    <a:srgbClr val="445D8A"/>
    <a:srgbClr val="314C7F"/>
    <a:srgbClr val="284375"/>
    <a:srgbClr val="2B497B"/>
    <a:srgbClr val="2E4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416" y="96"/>
      </p:cViewPr>
      <p:guideLst>
        <p:guide orient="horz" pos="2160"/>
        <p:guide pos="2880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225B3-40FC-429C-8491-D4708641F331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3B639-25D5-425E-9C14-3B91CAFF8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01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BEA84-9E22-4231-950B-57829A9BCB3B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7A9D4-5A1A-4F25-9635-85B8BC41C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5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E3E7D-E2A5-4814-B012-917D19985C42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F8887-84C3-49E2-884E-2F70AC6EA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07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6FF86-CF42-462A-A748-10A6E23B2998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0A74C-1B0A-4B22-A0EF-48ABB428C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99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8B108-0B20-4991-9103-62C7B556DB1D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1A84D-5BA1-49A4-A217-A473266EA8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74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080DC-68BF-448A-9DFA-28D1D0C3A010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3CC48-6DE0-4671-B695-3C4D8FFE2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10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97F37-49DE-488D-A2E3-9D0B5F77A5C8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256D8-D0B1-433E-90C8-8640811CA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48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E51EA-E269-45AE-B71D-5D56E0949C7B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C239D-E242-43C9-B6EA-70F6F8599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A5029-A696-4910-A0EE-55BC2AC1CE6E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463AF-E5CA-453C-A01B-D0FA16C9C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86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44D6-E2F8-4ECF-A6D1-8A85D6B94F58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774EB-ADBD-4039-ADC5-4572833B3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708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B4D80-47B3-4152-A0CB-F1913175851C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F1AD3-E131-47FB-A9CF-8006B404F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23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E96FE2-0126-4BCE-B6FF-AD6EDF2B5D08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230857-82AB-4DDA-9ECF-8EFF00EEE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718415" y="2763417"/>
            <a:ext cx="77628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 smtClean="0">
                <a:solidFill>
                  <a:srgbClr val="2A47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приеме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 smtClean="0">
                <a:solidFill>
                  <a:srgbClr val="2A47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Вятский государственный университет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 smtClean="0">
                <a:solidFill>
                  <a:srgbClr val="2A47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</a:t>
            </a:r>
            <a:endParaRPr lang="ru-RU" altLang="ru-RU" sz="3200" b="1" dirty="0">
              <a:solidFill>
                <a:srgbClr val="2A47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5020" y="1619013"/>
            <a:ext cx="6572697" cy="913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ru-RU" sz="24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гуманитарных и социальных наук</a:t>
            </a:r>
          </a:p>
          <a:p>
            <a:pPr>
              <a:lnSpc>
                <a:spcPts val="3200"/>
              </a:lnSpc>
            </a:pPr>
            <a:r>
              <a:rPr lang="ru-RU" sz="24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филологии и </a:t>
            </a:r>
            <a:r>
              <a:rPr lang="ru-RU" sz="2400" b="1" dirty="0" err="1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медиакоммуникаций</a:t>
            </a:r>
            <a:endParaRPr lang="ru-RU" sz="2400" b="1" dirty="0" smtClean="0">
              <a:solidFill>
                <a:srgbClr val="2644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94273"/>
              </p:ext>
            </p:extLst>
          </p:nvPr>
        </p:nvGraphicFramePr>
        <p:xfrm>
          <a:off x="665020" y="2532083"/>
          <a:ext cx="7793182" cy="38375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60172"/>
                <a:gridCol w="2337954"/>
                <a:gridCol w="199505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подготовки</a:t>
                      </a:r>
                      <a:endParaRPr lang="ru-RU" sz="20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Вступительные испытания (ЕГЭ)</a:t>
                      </a:r>
                      <a:endParaRPr lang="ru-RU" sz="20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бюджетных мест</a:t>
                      </a:r>
                      <a:endParaRPr lang="ru-RU" sz="20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Реклама и связи с общественностью</a:t>
                      </a:r>
                      <a:endParaRPr lang="ru-RU" sz="20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  <a:p>
                      <a:pPr algn="ctr"/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история</a:t>
                      </a:r>
                    </a:p>
                    <a:p>
                      <a:pPr algn="ctr"/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0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Журналистика</a:t>
                      </a:r>
                      <a:endParaRPr lang="ru-RU" sz="20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литература</a:t>
                      </a:r>
                    </a:p>
                    <a:p>
                      <a:pPr algn="ctr"/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творческое</a:t>
                      </a:r>
                    </a:p>
                    <a:p>
                      <a:pPr algn="ctr"/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0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9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Филология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литература</a:t>
                      </a:r>
                    </a:p>
                    <a:p>
                      <a:pPr algn="ctr"/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  <a:p>
                      <a:pPr algn="ctr"/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0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</a:t>
                      </a:r>
                      <a:endParaRPr lang="ru-RU" sz="20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5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Педагогическое образование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Русский язык; литература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ru-RU" sz="20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30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5020" y="1619013"/>
            <a:ext cx="8302335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ru-RU" sz="24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математики и информационных систем</a:t>
            </a:r>
          </a:p>
          <a:p>
            <a:pPr>
              <a:lnSpc>
                <a:spcPts val="3200"/>
              </a:lnSpc>
            </a:pPr>
            <a:r>
              <a:rPr lang="ru-RU" sz="24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автоматики и вычислительной техники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795342"/>
              </p:ext>
            </p:extLst>
          </p:nvPr>
        </p:nvGraphicFramePr>
        <p:xfrm>
          <a:off x="665020" y="2532083"/>
          <a:ext cx="7793182" cy="387172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52453"/>
                <a:gridCol w="2223654"/>
                <a:gridCol w="1517075"/>
              </a:tblGrid>
              <a:tr h="4475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подготовки</a:t>
                      </a:r>
                      <a:endParaRPr lang="ru-RU" sz="18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Вступительные испытания (ЕГЭ)</a:t>
                      </a:r>
                      <a:endParaRPr lang="ru-RU" sz="18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бюджетных мест</a:t>
                      </a:r>
                      <a:endParaRPr lang="ru-RU" sz="18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91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Информатика и вычислительная техника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физика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800" b="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91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Информационные системы и технологии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8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Инфокоммуникационные технологии и системы связи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91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 err="1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Мехатроника</a:t>
                      </a: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робототехника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91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в технических системах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42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Информационная безопасность телекоммуникационных систем (</a:t>
                      </a:r>
                      <a:r>
                        <a:rPr lang="ru-RU" sz="1800" b="0" kern="1200" dirty="0" err="1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специалитет</a:t>
                      </a: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57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5020" y="1463149"/>
            <a:ext cx="8302335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ru-RU" sz="24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математики и информационных систем</a:t>
            </a:r>
          </a:p>
          <a:p>
            <a:pPr>
              <a:lnSpc>
                <a:spcPts val="3200"/>
              </a:lnSpc>
            </a:pPr>
            <a:r>
              <a:rPr lang="ru-RU" sz="24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компьютерных и физико-математических наук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378258"/>
              </p:ext>
            </p:extLst>
          </p:nvPr>
        </p:nvGraphicFramePr>
        <p:xfrm>
          <a:off x="665020" y="2376219"/>
          <a:ext cx="7793182" cy="413885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52453"/>
                <a:gridCol w="2223654"/>
                <a:gridCol w="1517075"/>
              </a:tblGrid>
              <a:tr h="4475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подготовки</a:t>
                      </a:r>
                      <a:endParaRPr lang="ru-RU" sz="18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Вступительные испытания (ЕГЭ)</a:t>
                      </a:r>
                      <a:endParaRPr lang="ru-RU" sz="18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бюджетных мест</a:t>
                      </a:r>
                      <a:endParaRPr lang="ru-RU" sz="18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Прикладная математика и информатика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физика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800" b="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80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8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Математика и компьютерные науки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информатика и ИКТ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Фундаментальная информатика и информационные технологии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7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Прикладная информатика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Бизнес-информатика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Педагогическое образование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Математика; информатика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Педагогическое образование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Информатика; физика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15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5020" y="1691750"/>
            <a:ext cx="5725389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ru-RU" sz="24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химии и экологии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857623"/>
              </p:ext>
            </p:extLst>
          </p:nvPr>
        </p:nvGraphicFramePr>
        <p:xfrm>
          <a:off x="665020" y="2428174"/>
          <a:ext cx="7793182" cy="36027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52453"/>
                <a:gridCol w="2223654"/>
                <a:gridCol w="1517075"/>
              </a:tblGrid>
              <a:tr h="4475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подготовки</a:t>
                      </a:r>
                      <a:endParaRPr lang="ru-RU" sz="18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Вступительные испытания (ЕГЭ)</a:t>
                      </a:r>
                      <a:endParaRPr lang="ru-RU" sz="18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бюджетных мест</a:t>
                      </a:r>
                      <a:endParaRPr lang="ru-RU" sz="18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91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география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800" b="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91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Экология и природопользование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8373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химия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91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Химическая </a:t>
                      </a:r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технология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29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 err="1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Энерго</a:t>
                      </a: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и ресурсосберегающие процессы в химической технологии, нефтехимии и биотехнологии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1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Фундаментальная и прикладная химия (</a:t>
                      </a:r>
                      <a:r>
                        <a:rPr lang="ru-RU" sz="1800" b="0" kern="1200" dirty="0" err="1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специалитет</a:t>
                      </a: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04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5020" y="1463149"/>
            <a:ext cx="8302335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ru-RU" sz="24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экономики и менеджмента</a:t>
            </a:r>
          </a:p>
          <a:p>
            <a:pPr>
              <a:lnSpc>
                <a:spcPts val="3200"/>
              </a:lnSpc>
            </a:pPr>
            <a:r>
              <a:rPr lang="ru-RU" sz="24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менеджмента и сервиса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649191"/>
              </p:ext>
            </p:extLst>
          </p:nvPr>
        </p:nvGraphicFramePr>
        <p:xfrm>
          <a:off x="665020" y="2376219"/>
          <a:ext cx="7793182" cy="413885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52453"/>
                <a:gridCol w="2223654"/>
                <a:gridCol w="1517075"/>
              </a:tblGrid>
              <a:tr h="4475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подготовки</a:t>
                      </a:r>
                      <a:endParaRPr lang="ru-RU" sz="18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Вступительные испытания (ЕГЭ)</a:t>
                      </a:r>
                      <a:endParaRPr lang="ru-RU" sz="18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бюджетных мест</a:t>
                      </a:r>
                      <a:endParaRPr lang="ru-RU" sz="18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 err="1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Инноватика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физика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800" b="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8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Менеджмент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персоналом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 (25 платно)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7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Государственное и муниципальное управление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Торговое дело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 (25 платно)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Сервис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Туризм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история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49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5020" y="1764485"/>
            <a:ext cx="8302335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ru-RU" sz="24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экономики и менеджмента</a:t>
            </a:r>
          </a:p>
          <a:p>
            <a:pPr>
              <a:lnSpc>
                <a:spcPts val="3200"/>
              </a:lnSpc>
            </a:pPr>
            <a:r>
              <a:rPr lang="ru-RU" sz="24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экономики и финансов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496406"/>
              </p:ext>
            </p:extLst>
          </p:nvPr>
        </p:nvGraphicFramePr>
        <p:xfrm>
          <a:off x="665020" y="2926938"/>
          <a:ext cx="7793182" cy="16699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52453"/>
                <a:gridCol w="2223654"/>
                <a:gridCol w="1517075"/>
              </a:tblGrid>
              <a:tr h="4475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подготовки</a:t>
                      </a:r>
                      <a:endParaRPr lang="ru-RU" sz="18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Вступительные испытания (ЕГЭ)</a:t>
                      </a:r>
                      <a:endParaRPr lang="ru-RU" sz="18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бюджетных мест</a:t>
                      </a:r>
                      <a:endParaRPr lang="ru-RU" sz="18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8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Экономика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Экономическая безопасность (</a:t>
                      </a:r>
                      <a:r>
                        <a:rPr lang="ru-RU" sz="1800" b="0" kern="1200" dirty="0" err="1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специалитет</a:t>
                      </a:r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90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5020" y="1619013"/>
            <a:ext cx="5279009" cy="913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ru-RU" sz="24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институт</a:t>
            </a:r>
          </a:p>
          <a:p>
            <a:pPr>
              <a:lnSpc>
                <a:spcPts val="3200"/>
              </a:lnSpc>
            </a:pPr>
            <a:r>
              <a:rPr lang="ru-RU" sz="24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педагогики и психологии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307127"/>
              </p:ext>
            </p:extLst>
          </p:nvPr>
        </p:nvGraphicFramePr>
        <p:xfrm>
          <a:off x="665020" y="2532083"/>
          <a:ext cx="7793182" cy="3962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60172"/>
                <a:gridCol w="2337954"/>
                <a:gridCol w="199505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подготовки</a:t>
                      </a:r>
                      <a:endParaRPr lang="ru-RU" sz="20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Вступительные испытания (ЕГЭ)</a:t>
                      </a:r>
                      <a:endParaRPr lang="ru-RU" sz="20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бюджетных мест</a:t>
                      </a:r>
                      <a:endParaRPr lang="ru-RU" sz="20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Психология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  <a:p>
                      <a:pPr algn="ctr"/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  <a:p>
                      <a:pPr algn="ctr"/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0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Специальное (дефектологическое) образование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2000" b="0" kern="1200" baseline="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(25 платно)</a:t>
                      </a:r>
                      <a:endParaRPr lang="ru-RU" sz="20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Педагогическое образование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Дошкольное образование; дополнительное образование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  <a:p>
                      <a:pPr algn="ctr"/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  <a:p>
                      <a:pPr algn="ctr"/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0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lang="ru-RU" sz="20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Педагогическое образование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Начальное образование; английский язык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  <a:endParaRPr lang="ru-RU" sz="20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91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5020" y="1619013"/>
            <a:ext cx="6119752" cy="913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ru-RU" sz="24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институт</a:t>
            </a:r>
          </a:p>
          <a:p>
            <a:pPr>
              <a:lnSpc>
                <a:spcPts val="3200"/>
              </a:lnSpc>
            </a:pPr>
            <a:r>
              <a:rPr lang="ru-RU" sz="24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физической культуры и спорта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586886"/>
              </p:ext>
            </p:extLst>
          </p:nvPr>
        </p:nvGraphicFramePr>
        <p:xfrm>
          <a:off x="665020" y="2532083"/>
          <a:ext cx="7793182" cy="3657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60172"/>
                <a:gridCol w="2337954"/>
                <a:gridCol w="199505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подготовки</a:t>
                      </a:r>
                      <a:endParaRPr lang="ru-RU" sz="20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Вступительные испытания (ЕГЭ)</a:t>
                      </a:r>
                      <a:endParaRPr lang="ru-RU" sz="20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бюджетных мест</a:t>
                      </a:r>
                      <a:endParaRPr lang="ru-RU" sz="20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Физическая культура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  <a:p>
                      <a:pPr algn="ctr"/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проф. испытание</a:t>
                      </a:r>
                    </a:p>
                    <a:p>
                      <a:pPr algn="ctr"/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0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ru-RU" sz="2000" b="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Физическая культура для лиц с отклонениями в состоянии здоровья (адаптивная физическая культура)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ru-RU" sz="20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Педагогическое образование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Безопасность жизнедеятельности; физическая культура</a:t>
                      </a:r>
                      <a:endParaRPr lang="ru-RU" sz="20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проф. испытание</a:t>
                      </a:r>
                    </a:p>
                    <a:p>
                      <a:pPr algn="ctr"/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0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lang="ru-RU" sz="20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19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5020" y="1619013"/>
            <a:ext cx="5953874" cy="913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ru-RU" sz="24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Политехнический институт</a:t>
            </a:r>
          </a:p>
          <a:p>
            <a:pPr>
              <a:lnSpc>
                <a:spcPts val="3200"/>
              </a:lnSpc>
            </a:pPr>
            <a:r>
              <a:rPr lang="ru-RU" sz="24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строительства и архитектуры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058227"/>
              </p:ext>
            </p:extLst>
          </p:nvPr>
        </p:nvGraphicFramePr>
        <p:xfrm>
          <a:off x="665020" y="2591130"/>
          <a:ext cx="7793182" cy="306515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60172"/>
                <a:gridCol w="2337954"/>
                <a:gridCol w="199505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подготовки</a:t>
                      </a:r>
                      <a:endParaRPr lang="ru-RU" sz="20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Вступительные испытания (ЕГЭ)</a:t>
                      </a:r>
                      <a:endParaRPr lang="ru-RU" sz="20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бюджетных мест</a:t>
                      </a:r>
                      <a:endParaRPr lang="ru-RU" sz="20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Градостроительство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  <a:p>
                      <a:pPr algn="ctr"/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профессиональное</a:t>
                      </a:r>
                    </a:p>
                    <a:p>
                      <a:pPr algn="ctr"/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0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ru-RU" sz="2000" b="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42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Строительство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  <a:p>
                      <a:pPr algn="ctr"/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физика</a:t>
                      </a:r>
                    </a:p>
                    <a:p>
                      <a:pPr algn="ctr"/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0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</a:t>
                      </a:r>
                      <a:endParaRPr lang="ru-RU" sz="20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kern="1200" dirty="0" err="1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Техносферная</a:t>
                      </a:r>
                      <a:r>
                        <a:rPr lang="ru-RU" sz="20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безопасность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ru-RU" sz="20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3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kern="1200" dirty="0" err="1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Природообустройство</a:t>
                      </a:r>
                      <a:r>
                        <a:rPr lang="ru-RU" sz="20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водопользование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lang="ru-RU" sz="20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65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5020" y="1463149"/>
            <a:ext cx="8302335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ru-RU" sz="24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Политехнический институт</a:t>
            </a:r>
          </a:p>
          <a:p>
            <a:pPr>
              <a:lnSpc>
                <a:spcPts val="3200"/>
              </a:lnSpc>
            </a:pPr>
            <a:r>
              <a:rPr lang="ru-RU" sz="24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технологий, инжиниринга и дизайна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912736"/>
              </p:ext>
            </p:extLst>
          </p:nvPr>
        </p:nvGraphicFramePr>
        <p:xfrm>
          <a:off x="665020" y="2376219"/>
          <a:ext cx="7793182" cy="38404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52453"/>
                <a:gridCol w="2223654"/>
                <a:gridCol w="1517075"/>
              </a:tblGrid>
              <a:tr h="4475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подготовки</a:t>
                      </a:r>
                      <a:endParaRPr lang="ru-RU" sz="18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Вступительные испытания (ЕГЭ)</a:t>
                      </a:r>
                      <a:endParaRPr lang="ru-RU" sz="18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бюджетных мест</a:t>
                      </a:r>
                      <a:endParaRPr lang="ru-RU" sz="18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Машиностроение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физика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 b="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80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Технологические машины и оборудование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8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Конструкторско-технологическое обеспечение машиностроительных производств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Материаловедение и технологии материалов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7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Металлургия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Проектирование технологических машин и комплексов (</a:t>
                      </a:r>
                      <a:r>
                        <a:rPr lang="ru-RU" sz="1800" b="0" kern="1200" dirty="0" err="1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специалитет</a:t>
                      </a: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72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93788" y="1557338"/>
            <a:ext cx="6956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приема в 2016 году</a:t>
            </a:r>
            <a:endParaRPr lang="ru-RU" altLang="ru-RU" sz="3200" b="1" dirty="0">
              <a:solidFill>
                <a:srgbClr val="2644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12029" y="2254109"/>
            <a:ext cx="8513762" cy="414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r>
              <a:rPr lang="ru-RU" altLang="ru-RU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ВятГУ было подано более </a:t>
            </a:r>
            <a:r>
              <a:rPr lang="ru-RU" altLang="ru-RU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21000</a:t>
            </a:r>
            <a:r>
              <a:rPr lang="ru-RU" altLang="ru-RU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заявлений на все уровни и формы обучения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r>
              <a:rPr lang="ru-RU" altLang="ru-RU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Зачислено более </a:t>
            </a:r>
            <a:r>
              <a:rPr lang="ru-RU" altLang="ru-RU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5700</a:t>
            </a:r>
            <a:r>
              <a:rPr lang="ru-RU" altLang="ru-RU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студентов на все уровни и формы обучения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r>
              <a:rPr lang="ru-RU" altLang="ru-RU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балл ЕГЭ студентов,</a:t>
            </a:r>
            <a:br>
              <a:rPr lang="ru-RU" altLang="ru-RU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зачисленных на очную форму –  </a:t>
            </a:r>
            <a:r>
              <a:rPr lang="ru-RU" altLang="ru-RU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</a:p>
        </p:txBody>
      </p:sp>
    </p:spTree>
    <p:extLst>
      <p:ext uri="{BB962C8B-B14F-4D97-AF65-F5344CB8AC3E}">
        <p14:creationId xmlns:p14="http://schemas.microsoft.com/office/powerpoint/2010/main" val="345935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5020" y="1463149"/>
            <a:ext cx="8302335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ru-RU" sz="24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Политехнический институт</a:t>
            </a:r>
          </a:p>
          <a:p>
            <a:pPr>
              <a:lnSpc>
                <a:spcPts val="3200"/>
              </a:lnSpc>
            </a:pPr>
            <a:r>
              <a:rPr lang="ru-RU" sz="24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технологий, инжиниринга и дизайна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961509"/>
              </p:ext>
            </p:extLst>
          </p:nvPr>
        </p:nvGraphicFramePr>
        <p:xfrm>
          <a:off x="665020" y="2376219"/>
          <a:ext cx="7793182" cy="386453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52453"/>
                <a:gridCol w="2223654"/>
                <a:gridCol w="1517075"/>
              </a:tblGrid>
              <a:tr h="4475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подготовки</a:t>
                      </a:r>
                      <a:endParaRPr lang="ru-RU" sz="18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Вступительные испытания (ЕГЭ)</a:t>
                      </a:r>
                      <a:endParaRPr lang="ru-RU" sz="18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бюджетных мест</a:t>
                      </a:r>
                      <a:endParaRPr lang="ru-RU" sz="18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Технология художественной обработки материалов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творческое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800" b="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52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Конструирование изделий легкой промышленности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8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Дизайн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творческое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  <a:p>
                      <a:pPr algn="ctr"/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 (25 платно)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Педагогическое образование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Изобразительное искусство; дополнительное образование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 (15 платно)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7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Педагогическое образование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Технология; дополнительное образование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41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5020" y="1764485"/>
            <a:ext cx="8302335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ru-RU" sz="24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Политехнический институт</a:t>
            </a:r>
          </a:p>
          <a:p>
            <a:pPr>
              <a:lnSpc>
                <a:spcPts val="3200"/>
              </a:lnSpc>
            </a:pPr>
            <a:r>
              <a:rPr lang="ru-RU" sz="24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Электротехнический факультет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20644"/>
              </p:ext>
            </p:extLst>
          </p:nvPr>
        </p:nvGraphicFramePr>
        <p:xfrm>
          <a:off x="665020" y="2926938"/>
          <a:ext cx="7793182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52453"/>
                <a:gridCol w="2223654"/>
                <a:gridCol w="1517075"/>
              </a:tblGrid>
              <a:tr h="4475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подготовки</a:t>
                      </a:r>
                      <a:endParaRPr lang="ru-RU" sz="18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Вступительные испытания (ЕГЭ)</a:t>
                      </a:r>
                      <a:endParaRPr lang="ru-RU" sz="18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бюджетных мест</a:t>
                      </a:r>
                      <a:endParaRPr lang="ru-RU" sz="18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8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Теплоэнергетика и теплотехника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физика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Электроэнергетика и электротехника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194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74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5020" y="1463149"/>
            <a:ext cx="8302335" cy="47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ru-RU" sz="24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институт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798561"/>
              </p:ext>
            </p:extLst>
          </p:nvPr>
        </p:nvGraphicFramePr>
        <p:xfrm>
          <a:off x="665020" y="2095665"/>
          <a:ext cx="7793182" cy="402421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52453"/>
                <a:gridCol w="2223654"/>
                <a:gridCol w="1517075"/>
              </a:tblGrid>
              <a:tr h="4475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подготовки</a:t>
                      </a:r>
                      <a:endParaRPr lang="ru-RU" sz="18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Вступительные испытания (ЕГЭ)</a:t>
                      </a:r>
                      <a:endParaRPr lang="ru-RU" sz="18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бюджетных мест</a:t>
                      </a:r>
                      <a:endParaRPr lang="ru-RU" sz="18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Юриспруденция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история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80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Международные отношения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 (25 платно)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8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Правовое обеспечение национальной безопасности (</a:t>
                      </a:r>
                      <a:r>
                        <a:rPr lang="ru-RU" sz="1800" b="0" kern="1200" dirty="0" err="1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специалитет</a:t>
                      </a: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Правоохранительная деятельность (</a:t>
                      </a:r>
                      <a:r>
                        <a:rPr lang="ru-RU" sz="1800" b="0" kern="1200" dirty="0" err="1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специалитет</a:t>
                      </a: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 (25 платно)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7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Судебная экспертиза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0" kern="1200" dirty="0" err="1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специалитет</a:t>
                      </a: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 (25 платно)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Таможенное дело (</a:t>
                      </a:r>
                      <a:r>
                        <a:rPr lang="ru-RU" sz="1800" b="0" kern="1200" dirty="0" err="1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специалитет</a:t>
                      </a:r>
                      <a:r>
                        <a:rPr lang="ru-RU" sz="18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проф. испытание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77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"/>
          <p:cNvSpPr txBox="1">
            <a:spLocks noChangeArrowheads="1"/>
          </p:cNvSpPr>
          <p:nvPr/>
        </p:nvSpPr>
        <p:spPr bwMode="auto">
          <a:xfrm>
            <a:off x="467302" y="1516784"/>
            <a:ext cx="74898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ВятГУ</a:t>
            </a:r>
            <a:endParaRPr lang="ru-RU" altLang="ru-RU" sz="3200" b="1" dirty="0">
              <a:solidFill>
                <a:srgbClr val="2644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1751" y="2102572"/>
            <a:ext cx="8497887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и организация социального обеспечения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бухгалтерский учет (по отраслям)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Земельно-имущественные отношения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Финансы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</a:t>
            </a:r>
          </a:p>
          <a:p>
            <a:pPr marL="265113" indent="-265113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2800" dirty="0">
              <a:solidFill>
                <a:srgbClr val="2644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 indent="-265113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800" b="1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обучения </a:t>
            </a:r>
          </a:p>
          <a:p>
            <a:pPr marL="265113" indent="-265113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800" b="1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очная </a:t>
            </a:r>
            <a:r>
              <a:rPr lang="ru-RU" altLang="ru-RU" sz="28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базе 9 и 11 классов);</a:t>
            </a:r>
          </a:p>
          <a:p>
            <a:pPr marL="265113" indent="-265113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800" b="1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заочная </a:t>
            </a:r>
            <a:r>
              <a:rPr lang="ru-RU" altLang="ru-RU" sz="28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(только на базе 11 классов)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823624" y="3022457"/>
            <a:ext cx="69564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Правилах приема</a:t>
            </a:r>
          </a:p>
        </p:txBody>
      </p:sp>
    </p:spTree>
    <p:extLst>
      <p:ext uri="{BB962C8B-B14F-4D97-AF65-F5344CB8AC3E}">
        <p14:creationId xmlns:p14="http://schemas.microsoft.com/office/powerpoint/2010/main" val="285716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>
            <a:spLocks noChangeArrowheads="1"/>
          </p:cNvSpPr>
          <p:nvPr/>
        </p:nvSpPr>
        <p:spPr bwMode="auto">
          <a:xfrm>
            <a:off x="1093788" y="1557338"/>
            <a:ext cx="6956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401638" y="2461927"/>
            <a:ext cx="8340725" cy="276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r>
              <a:rPr lang="ru-RU" altLang="ru-RU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Поступающий может подать </a:t>
            </a:r>
            <a:r>
              <a:rPr lang="ru-RU" altLang="ru-RU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br>
              <a:rPr lang="ru-RU" altLang="ru-RU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u="sng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altLang="ru-RU" b="1" u="sng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чем в 5 вузов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r>
              <a:rPr lang="ru-RU" altLang="ru-RU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заявлении можно указать </a:t>
            </a:r>
            <a:r>
              <a:rPr lang="ru-RU" altLang="ru-RU" b="1" u="sng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3-х направлений подготовки или специальностей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1304781" y="1448811"/>
            <a:ext cx="67325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приема документов на программы </a:t>
            </a:r>
            <a:r>
              <a:rPr lang="ru-RU" altLang="ru-RU" sz="2400" b="1" dirty="0" err="1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altLang="ru-RU" sz="2400" b="1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2400" b="1" dirty="0" err="1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endParaRPr lang="ru-RU" altLang="ru-RU" sz="2400" b="1" dirty="0">
              <a:solidFill>
                <a:srgbClr val="2644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311873" y="2279073"/>
            <a:ext cx="849947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2438" indent="-4524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itchFamily="18" charset="0"/>
              </a:rPr>
              <a:t>Очная и вечерняя формы обучения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000" dirty="0" smtClean="0">
                <a:solidFill>
                  <a:srgbClr val="264479"/>
                </a:solidFill>
                <a:latin typeface="Times New Roman" pitchFamily="18" charset="0"/>
                <a:cs typeface="Times New Roman" pitchFamily="18" charset="0"/>
              </a:rPr>
              <a:t>20 июня –26 июля – для поступающих по результатам ЕГЭ на бюджетные места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000" dirty="0" smtClean="0">
                <a:solidFill>
                  <a:srgbClr val="264479"/>
                </a:solidFill>
                <a:latin typeface="Times New Roman" pitchFamily="18" charset="0"/>
                <a:cs typeface="Times New Roman" pitchFamily="18" charset="0"/>
              </a:rPr>
              <a:t>20 июня –19 августа –для поступающих по результатам ЕГЭ на места с оплатой стоимости обучения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000" dirty="0" smtClean="0">
                <a:solidFill>
                  <a:srgbClr val="264479"/>
                </a:solidFill>
                <a:latin typeface="Times New Roman" pitchFamily="18" charset="0"/>
                <a:cs typeface="Times New Roman" pitchFamily="18" charset="0"/>
              </a:rPr>
              <a:t>20 июня –15 июля – для поступающих по результатам вступительных испытаний, сдаваемых в ВятГУ (тестирование, творческие вступительные испытания)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solidFill>
                  <a:srgbClr val="264479"/>
                </a:solidFill>
                <a:latin typeface="Times New Roman" pitchFamily="18" charset="0"/>
                <a:cs typeface="Times New Roman" pitchFamily="18" charset="0"/>
              </a:rPr>
              <a:t>Заочная форма обучения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000" dirty="0" smtClean="0">
                <a:solidFill>
                  <a:srgbClr val="264479"/>
                </a:solidFill>
                <a:latin typeface="Times New Roman" pitchFamily="18" charset="0"/>
                <a:cs typeface="Times New Roman" pitchFamily="18" charset="0"/>
              </a:rPr>
              <a:t>20 июня – </a:t>
            </a:r>
            <a:r>
              <a:rPr lang="ru-RU" altLang="ru-RU" sz="2000" dirty="0">
                <a:solidFill>
                  <a:srgbClr val="264479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ru-RU" sz="2000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августа – для поступающих на бюджетные места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000" dirty="0">
                <a:solidFill>
                  <a:srgbClr val="264479"/>
                </a:solidFill>
                <a:latin typeface="Times New Roman" pitchFamily="18" charset="0"/>
                <a:cs typeface="Times New Roman" pitchFamily="18" charset="0"/>
              </a:rPr>
              <a:t>20 июня – </a:t>
            </a:r>
            <a:r>
              <a:rPr lang="ru-RU" altLang="ru-RU" sz="2000" dirty="0" smtClean="0">
                <a:solidFill>
                  <a:srgbClr val="264479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altLang="ru-RU" sz="20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</a:t>
            </a:r>
            <a:r>
              <a:rPr lang="ru-RU" altLang="ru-RU" sz="2000" dirty="0" smtClean="0">
                <a:solidFill>
                  <a:srgbClr val="264479"/>
                </a:solidFill>
                <a:latin typeface="Times New Roman" pitchFamily="18" charset="0"/>
                <a:cs typeface="Times New Roman" pitchFamily="18" charset="0"/>
              </a:rPr>
              <a:t> – для поступающих на места с оплатой стоимости обучения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989013" y="1915679"/>
            <a:ext cx="6516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подачи документов:</a:t>
            </a: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672235" y="2625003"/>
            <a:ext cx="8137525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лично или по доверенности, в приемной комиссии;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2400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почте;</a:t>
            </a:r>
            <a:endParaRPr lang="ru-RU" altLang="ru-RU" sz="2400" dirty="0">
              <a:solidFill>
                <a:srgbClr val="2644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электронной форме (через «Личный кабинет абитуриента» на официальном сайте)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/>
          <p:cNvSpPr txBox="1">
            <a:spLocks noChangeArrowheads="1"/>
          </p:cNvSpPr>
          <p:nvPr/>
        </p:nvSpPr>
        <p:spPr bwMode="auto">
          <a:xfrm>
            <a:off x="1258888" y="1840205"/>
            <a:ext cx="68754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документов, необходимых  при поступлении</a:t>
            </a:r>
            <a:r>
              <a:rPr lang="en-GB" altLang="ru-RU" sz="3200" b="1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3200" b="1" dirty="0">
              <a:solidFill>
                <a:srgbClr val="2644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971550" y="2848267"/>
            <a:ext cx="7683500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63525" indent="-263525" eaLnBrk="1" fontAlgn="auto" hangingPunct="1">
              <a:lnSpc>
                <a:spcPct val="150000"/>
              </a:lnSpc>
              <a:spcBef>
                <a:spcPts val="0"/>
              </a:spcBef>
              <a:spcAft>
                <a:spcPct val="20000"/>
              </a:spcAft>
              <a:buFont typeface="Wingdings" pitchFamily="2" charset="2"/>
              <a:buChar char="ü"/>
              <a:defRPr/>
            </a:pPr>
            <a:r>
              <a:rPr lang="ru-RU" altLang="ru-RU" sz="2800" b="1" dirty="0" smtClean="0">
                <a:solidFill>
                  <a:srgbClr val="264479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solidFill>
                  <a:srgbClr val="264479"/>
                </a:solidFill>
                <a:cs typeface="Times New Roman" panose="02020603050405020304" pitchFamily="18" charset="0"/>
              </a:rPr>
              <a:t>аттестат (диплом);</a:t>
            </a:r>
          </a:p>
          <a:p>
            <a:pPr marL="263525" indent="-263525" eaLnBrk="1" fontAlgn="auto" hangingPunct="1">
              <a:lnSpc>
                <a:spcPct val="150000"/>
              </a:lnSpc>
              <a:spcBef>
                <a:spcPts val="0"/>
              </a:spcBef>
              <a:spcAft>
                <a:spcPct val="20000"/>
              </a:spcAft>
              <a:buFont typeface="Wingdings" pitchFamily="2" charset="2"/>
              <a:buChar char="ü"/>
              <a:defRPr/>
            </a:pPr>
            <a:r>
              <a:rPr lang="ru-RU" altLang="ru-RU" sz="2800" dirty="0">
                <a:solidFill>
                  <a:srgbClr val="264479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solidFill>
                  <a:srgbClr val="264479"/>
                </a:solidFill>
                <a:cs typeface="Times New Roman" panose="02020603050405020304" pitchFamily="18" charset="0"/>
              </a:rPr>
              <a:t>паспорт;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ct val="20000"/>
              </a:spcAft>
              <a:buFont typeface="Wingdings" pitchFamily="2" charset="2"/>
              <a:buChar char="ü"/>
              <a:defRPr/>
            </a:pPr>
            <a:r>
              <a:rPr lang="ru-RU" altLang="ru-RU" sz="2800" dirty="0" smtClean="0">
                <a:solidFill>
                  <a:srgbClr val="264479"/>
                </a:solidFill>
                <a:cs typeface="Times New Roman" panose="02020603050405020304" pitchFamily="18" charset="0"/>
              </a:rPr>
              <a:t> 4 фотографии размером 3</a:t>
            </a:r>
            <a:r>
              <a:rPr lang="en-US" altLang="ru-RU" sz="2800" dirty="0" smtClean="0">
                <a:solidFill>
                  <a:srgbClr val="264479"/>
                </a:solidFill>
                <a:cs typeface="Times New Roman" panose="02020603050405020304" pitchFamily="18" charset="0"/>
              </a:rPr>
              <a:t>×</a:t>
            </a:r>
            <a:r>
              <a:rPr lang="ru-RU" altLang="ru-RU" sz="2800" dirty="0" smtClean="0">
                <a:solidFill>
                  <a:srgbClr val="264479"/>
                </a:solidFill>
                <a:cs typeface="Times New Roman" panose="02020603050405020304" pitchFamily="18" charset="0"/>
              </a:rPr>
              <a:t>4 см (матовые);</a:t>
            </a:r>
            <a:endParaRPr lang="en-US" altLang="ru-RU" sz="2800" dirty="0" smtClean="0">
              <a:solidFill>
                <a:srgbClr val="264479"/>
              </a:solidFill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ct val="20000"/>
              </a:spcAft>
              <a:buFont typeface="Wingdings" pitchFamily="2" charset="2"/>
              <a:buChar char="ü"/>
              <a:defRPr/>
            </a:pPr>
            <a:r>
              <a:rPr lang="ru-RU" altLang="ru-RU" sz="2800" dirty="0" smtClean="0">
                <a:solidFill>
                  <a:srgbClr val="264479"/>
                </a:solidFill>
                <a:cs typeface="Times New Roman" panose="02020603050405020304" pitchFamily="18" charset="0"/>
              </a:rPr>
              <a:t>другие документы </a:t>
            </a:r>
            <a:r>
              <a:rPr lang="ru-RU" altLang="ru-RU" sz="1800" dirty="0" smtClean="0">
                <a:solidFill>
                  <a:srgbClr val="264479"/>
                </a:solidFill>
                <a:cs typeface="Times New Roman" panose="02020603050405020304" pitchFamily="18" charset="0"/>
              </a:rPr>
              <a:t>(медицинская справка; документы, подтверждающие льготы, индивидуальные достижения)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209548" y="1403349"/>
            <a:ext cx="87137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предварительного </a:t>
            </a:r>
            <a:r>
              <a:rPr lang="ru-RU" altLang="ru-RU" sz="2400" b="1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медицинского осмотра обязательно для следующих направлений подготовки:</a:t>
            </a: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396079" y="2131290"/>
            <a:ext cx="8340725" cy="152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r>
              <a:rPr lang="ru-RU" altLang="ru-RU" sz="1600" b="1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Электроэнергетика и электротехника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r>
              <a:rPr lang="ru-RU" altLang="ru-RU" sz="1600" b="1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Теплоэнергетика и теплотехника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r>
              <a:rPr lang="ru-RU" altLang="ru-RU" sz="16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</a:t>
            </a:r>
            <a:r>
              <a:rPr lang="ru-RU" altLang="ru-RU" sz="1600" b="1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(все профили)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r>
              <a:rPr lang="ru-RU" altLang="ru-RU" sz="16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Специальное </a:t>
            </a:r>
            <a:r>
              <a:rPr lang="ru-RU" altLang="ru-RU" sz="1600" b="1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(дефектологическое) образование 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36811" y="3689346"/>
            <a:ext cx="87137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допуска к вступительному испытанию по общей физической подготовке требуется медицинская справка для следующих направлений подготовки (специальностей):</a:t>
            </a:r>
            <a:endParaRPr lang="ru-RU" altLang="ru-RU" sz="2400" b="1" dirty="0">
              <a:solidFill>
                <a:srgbClr val="2644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96079" y="4865195"/>
            <a:ext cx="8340725" cy="172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Tx/>
              <a:buChar char="•"/>
            </a:pPr>
            <a:r>
              <a:rPr lang="ru-RU" sz="1600" b="1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Таможенное дело </a:t>
            </a:r>
            <a:endParaRPr lang="ru-RU" altLang="ru-RU" sz="1600" b="1" dirty="0">
              <a:solidFill>
                <a:srgbClr val="2644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ru-RU" sz="1600" b="1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</a:t>
            </a:r>
            <a:r>
              <a:rPr lang="ru-RU" sz="16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образование. Безопасность жизнедеятельности, </a:t>
            </a:r>
            <a:r>
              <a:rPr lang="ru-RU" sz="1600" b="1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</a:t>
            </a:r>
            <a:endParaRPr lang="ru-RU" altLang="ru-RU" sz="1600" b="1" dirty="0">
              <a:solidFill>
                <a:srgbClr val="2644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Tx/>
              <a:buChar char="•"/>
            </a:pPr>
            <a:r>
              <a:rPr lang="ru-RU" sz="1600" b="1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для лиц с отклонениями в состоянии здоровья (адаптивная физическая культура)</a:t>
            </a:r>
            <a:endParaRPr lang="ru-RU" altLang="ru-RU" sz="1600" b="1" dirty="0">
              <a:solidFill>
                <a:srgbClr val="2644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r>
              <a:rPr lang="ru-RU" sz="1600" b="1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</a:t>
            </a:r>
            <a:endParaRPr lang="ru-RU" altLang="ru-RU" sz="1600" b="1" dirty="0">
              <a:solidFill>
                <a:srgbClr val="2644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33846" y="1827501"/>
            <a:ext cx="75098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шага для поступления в университет</a:t>
            </a:r>
            <a:endParaRPr lang="ru-RU" altLang="ru-RU" sz="3200" b="1" dirty="0">
              <a:solidFill>
                <a:srgbClr val="2644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77982" y="2825609"/>
            <a:ext cx="8513762" cy="285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Font typeface="+mj-lt"/>
              <a:buAutoNum type="arabicPeriod"/>
            </a:pPr>
            <a:r>
              <a:rPr lang="ru-RU" altLang="ru-RU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одну или несколько специальностей и узнать перечень ЕГЭ для поступления</a:t>
            </a:r>
          </a:p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Font typeface="+mj-lt"/>
              <a:buAutoNum type="arabicPeriod"/>
            </a:pPr>
            <a:r>
              <a:rPr lang="ru-RU" altLang="ru-RU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необходимый набор ЕГЭ</a:t>
            </a:r>
          </a:p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Font typeface="+mj-lt"/>
              <a:buAutoNum type="arabicPeriod"/>
            </a:pPr>
            <a:r>
              <a:rPr lang="ru-RU" altLang="ru-RU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Подготовиться и успешно сдать ЕГЭ</a:t>
            </a:r>
            <a:endParaRPr lang="ru-RU" altLang="ru-RU" b="1" dirty="0" smtClean="0">
              <a:solidFill>
                <a:srgbClr val="2644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84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1476375" y="1773238"/>
            <a:ext cx="65166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  <a:r>
              <a:rPr lang="ru-RU" altLang="ru-RU" sz="3200" b="1" dirty="0">
                <a:solidFill>
                  <a:srgbClr val="314F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поступающих:</a:t>
            </a: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468313" y="2565400"/>
            <a:ext cx="84851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30000"/>
              </a:spcBef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314F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вступительных испытаний (победители и призеры всероссийской олимпиады и олимпиад</a:t>
            </a:r>
            <a:r>
              <a:rPr lang="en-US" altLang="ru-RU" sz="2400" dirty="0">
                <a:solidFill>
                  <a:srgbClr val="314F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314F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школьников);</a:t>
            </a:r>
          </a:p>
          <a:p>
            <a:pPr eaLnBrk="1" hangingPunct="1">
              <a:lnSpc>
                <a:spcPct val="100000"/>
              </a:lnSpc>
              <a:spcBef>
                <a:spcPct val="30000"/>
              </a:spcBef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314F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квоты (10%) для лиц, имеющих особые права (инвалиды, </a:t>
            </a:r>
            <a:r>
              <a:rPr lang="ru-RU" altLang="ru-RU" sz="2400" dirty="0" smtClean="0">
                <a:solidFill>
                  <a:srgbClr val="314F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сироты, ветераны боевых действий);</a:t>
            </a:r>
            <a:endParaRPr lang="ru-RU" altLang="ru-RU" sz="2400" dirty="0">
              <a:solidFill>
                <a:srgbClr val="314F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30000"/>
              </a:spcBef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314F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квоты на целевые места;</a:t>
            </a:r>
          </a:p>
          <a:p>
            <a:pPr eaLnBrk="1" hangingPunct="1">
              <a:lnSpc>
                <a:spcPct val="100000"/>
              </a:lnSpc>
              <a:spcBef>
                <a:spcPct val="30000"/>
              </a:spcBef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314F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общий конкурс на бюджетные места;</a:t>
            </a:r>
          </a:p>
          <a:p>
            <a:pPr eaLnBrk="1" hangingPunct="1">
              <a:lnSpc>
                <a:spcPct val="100000"/>
              </a:lnSpc>
              <a:spcBef>
                <a:spcPct val="30000"/>
              </a:spcBef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314F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договорам с оплатой стоимости обучения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1116013" y="1700213"/>
            <a:ext cx="6767512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sz="3200" b="1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Льготой можно воспользоваться</a:t>
            </a:r>
          </a:p>
          <a:p>
            <a:pPr algn="ctr" eaLnBrk="1" hangingPunct="1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ru-RU" altLang="ru-RU" sz="3200" b="1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РАЗ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поступлении </a:t>
            </a:r>
          </a:p>
          <a:p>
            <a:pPr algn="ctr" eaLnBrk="1" hangingPunct="1">
              <a:lnSpc>
                <a:spcPct val="100000"/>
              </a:lnSpc>
              <a:spcBef>
                <a:spcPct val="25000"/>
              </a:spcBef>
              <a:buFontTx/>
              <a:buNone/>
            </a:pPr>
            <a:r>
              <a:rPr lang="ru-RU" altLang="ru-RU" sz="3200" b="1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ОДИН ВУЗ</a:t>
            </a:r>
          </a:p>
          <a:p>
            <a:pPr algn="ctr" eaLnBrk="1" hangingPunct="1">
              <a:lnSpc>
                <a:spcPct val="100000"/>
              </a:lnSpc>
              <a:spcBef>
                <a:spcPct val="25000"/>
              </a:spcBef>
              <a:buFontTx/>
              <a:buNone/>
            </a:pPr>
            <a:r>
              <a:rPr lang="ru-RU" altLang="ru-RU" sz="3200" b="1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ОДНУ СПЕЦИАЛЬНОСТЬ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460500" y="1268413"/>
            <a:ext cx="65166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прием: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44632" y="1847850"/>
            <a:ext cx="8497888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2438" indent="-4524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ru-RU" altLang="ru-RU" sz="2400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имеющие право заключить договор о целевом приеме: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altLang="ru-RU" sz="2400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органы государственной власти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altLang="ru-RU" sz="2400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государственной власти субъекта РФ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altLang="ru-RU" sz="2400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altLang="ru-RU" sz="2400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(муниципальные) учреждения, унитарные предприятия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altLang="ru-RU" sz="2400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корпорации и компании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altLang="ru-RU" sz="2400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хозяйственные общества, в уставном капитале которых присутствует доля РФ, субъекта РФ или муниципального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03436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460500" y="1268413"/>
            <a:ext cx="65166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прием: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34240" y="1847850"/>
            <a:ext cx="849788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2438" indent="-4524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</a:t>
            </a:r>
            <a:r>
              <a:rPr lang="ru-RU" altLang="ru-RU" sz="2400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– </a:t>
            </a:r>
            <a:r>
              <a:rPr lang="ru-RU" altLang="ru-RU" sz="24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направляют </a:t>
            </a:r>
            <a:r>
              <a:rPr lang="ru-RU" altLang="ru-RU" sz="2400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</a:t>
            </a:r>
            <a:r>
              <a:rPr lang="ru-RU" altLang="ru-RU" sz="24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целевом приеме с указанием количества поступающих по направлениям подготовки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июня – объявляется количество мест для целевого приема по направлениям подготовки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10 июня – подписание договоров о целевом приеме между </a:t>
            </a:r>
            <a:r>
              <a:rPr lang="ru-RU" altLang="ru-RU" sz="2400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университетом и </a:t>
            </a:r>
            <a:r>
              <a:rPr lang="ru-RU" altLang="ru-RU" sz="24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организациями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altLang="ru-RU" sz="2400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altLang="ru-RU" sz="24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июня – подписание договоров о целевом обучении между организациями и поступающими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июня–26 </a:t>
            </a:r>
            <a:r>
              <a:rPr lang="ru-RU" altLang="ru-RU" sz="24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июля – прием документов на целевые места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ru-RU" altLang="ru-RU" sz="24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июля – зачисление на целевые места</a:t>
            </a:r>
          </a:p>
        </p:txBody>
      </p:sp>
    </p:spTree>
    <p:extLst>
      <p:ext uri="{BB962C8B-B14F-4D97-AF65-F5344CB8AC3E}">
        <p14:creationId xmlns:p14="http://schemas.microsoft.com/office/powerpoint/2010/main" val="281947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457922" y="1928235"/>
            <a:ext cx="8569325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государственный экзамен (ЕГЭ)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altLang="ru-RU" sz="20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и профессиональные вступительные испытания для поступающих на направления подготовки (специальности):</a:t>
            </a:r>
          </a:p>
          <a:p>
            <a:pPr lvl="1" eaLnBrk="1" hangingPunct="1">
              <a:lnSpc>
                <a:spcPts val="12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«Журналистика»</a:t>
            </a:r>
          </a:p>
          <a:p>
            <a:pPr lvl="1" eaLnBrk="1" hangingPunct="1">
              <a:lnSpc>
                <a:spcPts val="12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«Дизайн»</a:t>
            </a:r>
          </a:p>
          <a:p>
            <a:pPr lvl="1" eaLnBrk="1" hangingPunct="1">
              <a:lnSpc>
                <a:spcPts val="12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«Технология художественной обработки материалов»</a:t>
            </a:r>
          </a:p>
          <a:p>
            <a:pPr lvl="1" eaLnBrk="1" hangingPunct="1">
              <a:lnSpc>
                <a:spcPts val="12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«Градостроительство»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«Педагогическое </a:t>
            </a:r>
            <a:r>
              <a:rPr lang="ru-RU" altLang="ru-RU" sz="1600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с двумя профилями подготовки. </a:t>
            </a:r>
            <a:r>
              <a:rPr lang="ru-RU" altLang="ru-RU" sz="16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Изобразительное </a:t>
            </a:r>
            <a:r>
              <a:rPr lang="ru-RU" altLang="ru-RU" sz="1600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искусство, дополнительное образование»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altLang="ru-RU" sz="1600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«Педагогическое образование с двумя профилями подготовки. Безопасность жизнедеятельности, физическая культура»</a:t>
            </a:r>
            <a:endParaRPr lang="ru-RU" altLang="ru-RU" sz="1600" dirty="0">
              <a:solidFill>
                <a:srgbClr val="2644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ts val="12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ru-RU" sz="1600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6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культура»</a:t>
            </a:r>
          </a:p>
          <a:p>
            <a:pPr lvl="1" eaLnBrk="1" hangingPunct="1">
              <a:lnSpc>
                <a:spcPts val="12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«Физическая культура для лиц с отклонениями в состоянии здоровья»</a:t>
            </a:r>
          </a:p>
          <a:p>
            <a:pPr lvl="1" eaLnBrk="1" hangingPunct="1">
              <a:lnSpc>
                <a:spcPts val="12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«Таможенное дело»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altLang="ru-RU" sz="20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Тестирование: 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ru-RU" altLang="ru-RU" sz="14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граждан, имеющих профессиональное образование (НПО, СПО, ВПО)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ru-RU" altLang="ru-RU" sz="14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иностранных граждан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ru-RU" altLang="ru-RU" sz="14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инвалидов</a:t>
            </a:r>
            <a:endParaRPr lang="en-US" altLang="ru-RU" sz="1400" dirty="0">
              <a:solidFill>
                <a:srgbClr val="2644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1220788" y="1425575"/>
            <a:ext cx="675005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вступительных испытаний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675" y="1857375"/>
            <a:ext cx="7886700" cy="93503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Вступительные испытания в форме ЕГЭ</a:t>
            </a:r>
            <a:r>
              <a:rPr lang="ru-RU" altLang="ru-RU" b="1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26447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075" y="2611438"/>
            <a:ext cx="7988300" cy="2293937"/>
          </a:xfrm>
        </p:spPr>
        <p:txBody>
          <a:bodyPr rtlCol="0">
            <a:normAutofit fontScale="85000" lnSpcReduction="20000"/>
          </a:bodyPr>
          <a:lstStyle/>
          <a:p>
            <a:pPr lvl="1" eaLnBrk="1" fontAlgn="auto" hangingPunct="1">
              <a:spcAft>
                <a:spcPts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altLang="ru-RU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при приеме в вузы действительны результаты ЕГЭ </a:t>
            </a:r>
            <a:r>
              <a:rPr lang="en-US" altLang="ru-RU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altLang="ru-RU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3, 2014, 2015, 2016 </a:t>
            </a:r>
            <a:r>
              <a:rPr lang="ru-RU" altLang="ru-RU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altLang="ru-RU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</a:t>
            </a:r>
            <a:endParaRPr lang="ru-RU" altLang="ru-RU" dirty="0" smtClean="0">
              <a:solidFill>
                <a:srgbClr val="2644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ü"/>
              <a:defRPr/>
            </a:pPr>
            <a:endParaRPr lang="ru-RU" altLang="ru-RU" dirty="0">
              <a:solidFill>
                <a:srgbClr val="2644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 </a:t>
            </a:r>
            <a:r>
              <a:rPr lang="ru-RU" altLang="ru-RU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altLang="ru-RU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будут действительны до </a:t>
            </a:r>
            <a:r>
              <a:rPr lang="ru-RU" altLang="ru-RU" b="1" u="sng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b="1" u="sng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altLang="ru-RU" b="1" u="sng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включительно.</a:t>
            </a:r>
          </a:p>
          <a:p>
            <a:pPr lvl="1" eaLnBrk="1" fontAlgn="auto" hangingPunct="1">
              <a:spcAft>
                <a:spcPts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ü"/>
              <a:defRPr/>
            </a:pPr>
            <a:endParaRPr lang="ru-RU" altLang="ru-RU" dirty="0">
              <a:solidFill>
                <a:srgbClr val="2644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перечне экзаменов на направление </a:t>
            </a:r>
            <a:r>
              <a:rPr lang="ru-RU" altLang="ru-RU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(специальность</a:t>
            </a:r>
            <a:r>
              <a:rPr lang="ru-RU" altLang="ru-RU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есть </a:t>
            </a:r>
            <a:r>
              <a:rPr lang="ru-RU" altLang="ru-RU" b="1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r>
              <a:rPr lang="ru-RU" altLang="ru-RU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ЕГЭ по математике сдаётся </a:t>
            </a:r>
            <a:r>
              <a:rPr lang="ru-RU" altLang="ru-RU" b="1" u="sng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профильном уровне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rgbClr val="26447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75668"/>
              </p:ext>
            </p:extLst>
          </p:nvPr>
        </p:nvGraphicFramePr>
        <p:xfrm>
          <a:off x="238991" y="1461222"/>
          <a:ext cx="8666017" cy="4806949"/>
        </p:xfrm>
        <a:graphic>
          <a:graphicData uri="http://schemas.openxmlformats.org/drawingml/2006/table">
            <a:tbl>
              <a:tblPr/>
              <a:tblGrid>
                <a:gridCol w="7348688"/>
                <a:gridCol w="1317329"/>
              </a:tblGrid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Индивидуальные достижения при приеме на программы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бакалавриата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специалитета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начисляемых баллов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золотого значка, полученного за результаты сдачи норм физкультурного комплекса «Готов к труду и обороне» и удостоверения к нему установленного образца</a:t>
                      </a: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аттестата о среднем общем образовании с отличием</a:t>
                      </a: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диплома о среднем профессиональном образовании с отличием</a:t>
                      </a: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8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волонтерской (добровольческой) деятельности</a:t>
                      </a: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диплома (грамоты) победителя регионального этапа всероссийской олимпиады школьников</a:t>
                      </a: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диплома (грамоты) призера регионального этапа всероссийской олимпиады школьников</a:t>
                      </a: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диплома (грамоты) победителя муниципального этапа всероссийской олимпиады школьников</a:t>
                      </a: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диплома (грамоты) призера муниципального этапа всероссийской олимпиады школьников</a:t>
                      </a: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диплома победителя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внутривузовской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предметной олимпиады или диплома победителя научных и творческих конкурсов, проводимых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ВятГГУ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старшеклассников</a:t>
                      </a:r>
                    </a:p>
                  </a:txBody>
                  <a:tcPr marL="51431" marR="51431" marT="0" marB="0" anchor="ctr" horzOverflow="overflow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1431" marR="51431" marT="0" marB="0" anchor="ctr" horzOverflow="overflow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диплома призера внутривузовской предметной олимпиады или диплома победителя научных и творческих конкурсов, проводимых ВятГГУ для старшеклассников</a:t>
                      </a:r>
                    </a:p>
                  </a:txBody>
                  <a:tcPr marL="51431" marR="51431" marT="0" marB="0" anchor="ctr" horzOverflow="overflow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1431" marR="51431" marT="0" marB="0" anchor="ctr" horzOverflow="overflow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во внутривузовских предметных олимпиадах или в научных и творческих конкурсах, проводимых ВятГГУ для старшеклассников</a:t>
                      </a:r>
                    </a:p>
                  </a:txBody>
                  <a:tcPr marL="51431" marR="51431" marT="0" marB="0" anchor="ctr" horzOverflow="overflow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1431" marR="51431" marT="0" marB="0" anchor="ctr" horzOverflow="overflow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2238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692275" y="1321667"/>
            <a:ext cx="62642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на бюджетные места очной формы обучения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3850" y="2258292"/>
            <a:ext cx="8497888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2438" indent="-4524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июля – публикация полных списков поступающих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июля – зачисление поступающих без вступительных испытаний, в рамках квоты целевого приема и в рамках квоты лиц, имеющих особое право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августа – завершение приема заявления о согласии на зачисление (1 волна)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августа – зачисление на бюджетные места (1 волна)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августа – завершение приема заявления о согласии на зачисление (2 волна)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августа – зачисление на бюджетные места (2 волна)</a:t>
            </a:r>
          </a:p>
        </p:txBody>
      </p:sp>
    </p:spTree>
    <p:extLst>
      <p:ext uri="{BB962C8B-B14F-4D97-AF65-F5344CB8AC3E}">
        <p14:creationId xmlns:p14="http://schemas.microsoft.com/office/powerpoint/2010/main" val="17609890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684213" y="1611313"/>
            <a:ext cx="77041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на места с оплатой стоимости обучения очной формы обучения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323850" y="2924175"/>
            <a:ext cx="84978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2438" indent="-452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altLang="ru-RU" sz="240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altLang="ru-RU" sz="240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ru-RU" altLang="ru-RU" sz="240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 – заключение договора на обучение, завершение приема согласия на зачисление</a:t>
            </a:r>
          </a:p>
          <a:p>
            <a:pPr eaLnBrk="1" hangingPunct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августа – зачисление на места с оплатой стоимости обучения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1439863" y="1484313"/>
            <a:ext cx="6264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ПРОХОДНОЙ БАЛЛ :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323850" y="2060575"/>
            <a:ext cx="8497888" cy="32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2438" indent="-452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конкурсе на бюджетные (бесплатные) места участвуют абитуриенты, подавшие оригиналы документов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Составляются списки абитуриентов в порядке убывания суммы набранных баллов на вступительных испытаниях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Зачисляются абитуриенты с начала списка согласно количеству бюджетных мест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баллов последнего зачисленного является проходным баллом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33846" y="1827501"/>
            <a:ext cx="75098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Вятский государственный университет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</a:t>
            </a:r>
            <a:endParaRPr lang="ru-RU" altLang="ru-RU" sz="3200" b="1" dirty="0">
              <a:solidFill>
                <a:srgbClr val="2644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05547" y="2904719"/>
            <a:ext cx="8513762" cy="211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r>
              <a:rPr lang="ru-RU" altLang="ru-RU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200 образовательных программ </a:t>
            </a:r>
            <a:r>
              <a:rPr lang="ru-RU" altLang="ru-RU" dirty="0" err="1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altLang="ru-RU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dirty="0" err="1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endParaRPr lang="ru-RU" altLang="ru-RU" dirty="0" smtClean="0">
              <a:solidFill>
                <a:srgbClr val="2644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r>
              <a:rPr lang="ru-RU" altLang="ru-RU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100 образовательных программ магистратуры</a:t>
            </a:r>
          </a:p>
        </p:txBody>
      </p:sp>
    </p:spTree>
    <p:extLst>
      <p:ext uri="{BB962C8B-B14F-4D97-AF65-F5344CB8AC3E}">
        <p14:creationId xmlns:p14="http://schemas.microsoft.com/office/powerpoint/2010/main" val="263696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439863" y="1611313"/>
            <a:ext cx="62642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равенстве суммы баллов у двух и более поступающих: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22263" y="2781300"/>
            <a:ext cx="8499475" cy="289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altLang="ru-RU" sz="24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Учитываются баллы по отдельным предметам в соответствии с приоритетом предметов</a:t>
            </a:r>
          </a:p>
          <a:p>
            <a:pPr eaLnBrk="1" hangingPunct="1">
              <a:buFontTx/>
              <a:buAutoNum type="arabicPeriod"/>
            </a:pPr>
            <a:r>
              <a:rPr lang="ru-RU" altLang="ru-RU" sz="24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Учитываются индивидуальные достижения в соответствии с Правилами приема </a:t>
            </a:r>
          </a:p>
          <a:p>
            <a:pPr eaLnBrk="1" hangingPunct="1">
              <a:buFontTx/>
              <a:buAutoNum type="arabicPeriod"/>
            </a:pPr>
            <a:r>
              <a:rPr lang="ru-RU" altLang="ru-RU" sz="24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Учитывается преимущественное право в соответствии с Федеральным законом «Об образовании в РФ» </a:t>
            </a:r>
            <a:endParaRPr lang="ru-RU" altLang="ru-RU" sz="2400" dirty="0" smtClean="0">
              <a:solidFill>
                <a:srgbClr val="2644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AutoNum type="arabicPeriod"/>
            </a:pPr>
            <a:r>
              <a:rPr lang="ru-RU" altLang="ru-RU" sz="2400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Учитывается средний балл аттестата</a:t>
            </a:r>
            <a:endParaRPr lang="ru-RU" altLang="ru-RU" sz="2400" dirty="0">
              <a:solidFill>
                <a:srgbClr val="2644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911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468313" y="1628775"/>
            <a:ext cx="82296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ru-RU" altLang="ru-RU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бюджетных мест в 2017 году:</a:t>
            </a:r>
          </a:p>
          <a:p>
            <a:pPr marL="0" indent="0" eaLnBrk="1" hangingPunct="1">
              <a:spcBef>
                <a:spcPts val="2400"/>
              </a:spcBef>
              <a:buFontTx/>
              <a:buNone/>
              <a:defRPr/>
            </a:pPr>
            <a:r>
              <a:rPr lang="ru-RU" altLang="ru-RU" sz="2400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направления 			489</a:t>
            </a:r>
          </a:p>
          <a:p>
            <a:pPr marL="0" indent="0" eaLnBrk="1" hangingPunct="1">
              <a:spcBef>
                <a:spcPts val="1200"/>
              </a:spcBef>
              <a:buFontTx/>
              <a:buNone/>
              <a:defRPr/>
            </a:pPr>
            <a:r>
              <a:rPr lang="en-US" altLang="ru-RU" sz="2400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IT-</a:t>
            </a:r>
            <a:r>
              <a:rPr lang="ru-RU" altLang="ru-RU" sz="2400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				289</a:t>
            </a:r>
          </a:p>
          <a:p>
            <a:pPr marL="0" indent="0" eaLnBrk="1" hangingPunct="1">
              <a:spcBef>
                <a:spcPts val="1200"/>
              </a:spcBef>
              <a:buFontTx/>
              <a:buNone/>
              <a:defRPr/>
            </a:pPr>
            <a:r>
              <a:rPr lang="ru-RU" altLang="ru-RU" sz="2400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Естественно-научные направления		222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r>
              <a:rPr lang="ru-RU" altLang="ru-RU" sz="2400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направления		200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r>
              <a:rPr lang="ru-RU" altLang="ru-RU" sz="2400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Гуманитарные направления			188</a:t>
            </a:r>
          </a:p>
          <a:p>
            <a:pPr marL="0" indent="0" eaLnBrk="1" hangingPunct="1">
              <a:spcBef>
                <a:spcPts val="1200"/>
              </a:spcBef>
              <a:buFontTx/>
              <a:buNone/>
              <a:defRPr/>
            </a:pPr>
            <a:r>
              <a:rPr lang="ru-RU" altLang="ru-RU" sz="2400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 направления		62</a:t>
            </a:r>
          </a:p>
          <a:p>
            <a:pPr marL="0" indent="0" eaLnBrk="1" hangingPunct="1">
              <a:spcBef>
                <a:spcPts val="1200"/>
              </a:spcBef>
              <a:buNone/>
              <a:defRPr/>
            </a:pPr>
            <a:r>
              <a:rPr lang="ru-RU" altLang="ru-RU" sz="2400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направления</a:t>
            </a:r>
            <a:r>
              <a:rPr lang="ru-RU" altLang="ru-RU" sz="24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altLang="ru-RU" sz="2400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</a:t>
            </a:r>
            <a:endParaRPr lang="ru-RU" altLang="ru-RU" sz="2400" dirty="0">
              <a:solidFill>
                <a:srgbClr val="2644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1200"/>
              </a:spcBef>
              <a:buNone/>
              <a:defRPr/>
            </a:pPr>
            <a:r>
              <a:rPr lang="ru-RU" altLang="ru-RU" sz="2400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</a:t>
            </a:r>
            <a:r>
              <a:rPr lang="ru-RU" altLang="ru-RU" sz="24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400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</a:t>
            </a:r>
            <a:r>
              <a:rPr lang="ru-RU" altLang="ru-RU" sz="2400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altLang="ru-RU" sz="2400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ru-RU" altLang="ru-RU" sz="2400" dirty="0">
              <a:solidFill>
                <a:srgbClr val="2644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7778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704761"/>
              </p:ext>
            </p:extLst>
          </p:nvPr>
        </p:nvGraphicFramePr>
        <p:xfrm>
          <a:off x="706580" y="2053611"/>
          <a:ext cx="7762011" cy="40874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8219"/>
                <a:gridCol w="2337956"/>
                <a:gridCol w="2015836"/>
              </a:tblGrid>
              <a:tr h="3438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800" b="0" i="0" u="none" strike="noStrike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мест</a:t>
                      </a:r>
                      <a:endParaRPr lang="ru-RU" sz="1800" b="0" i="0" u="none" strike="noStrike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800" b="0" i="0" u="none" strike="noStrike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8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Математика</a:t>
                      </a:r>
                      <a:endParaRPr lang="ru-RU" sz="1800" b="0" i="0" u="none" strike="noStrike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1228</a:t>
                      </a:r>
                      <a:endParaRPr lang="ru-RU" sz="1800" b="0" i="0" u="none" strike="noStrike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800" b="0" i="0" u="none" strike="noStrike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8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Физика</a:t>
                      </a:r>
                      <a:endParaRPr lang="ru-RU" sz="1800" b="0" i="0" u="none" strike="noStrike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688</a:t>
                      </a:r>
                      <a:endParaRPr lang="ru-RU" sz="1800" b="0" i="0" u="none" strike="noStrike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ru-RU" sz="1800" b="0" i="0" u="none" strike="noStrike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8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Обществознание</a:t>
                      </a:r>
                      <a:endParaRPr lang="ru-RU" sz="1800" b="0" i="0" u="none" strike="noStrike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</a:t>
                      </a:r>
                      <a:endParaRPr lang="ru-RU" sz="1800" b="0" i="0" u="none" strike="noStrike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  <a:endParaRPr lang="ru-RU" sz="1800" b="0" i="0" u="none" strike="noStrike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8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История</a:t>
                      </a:r>
                      <a:endParaRPr lang="ru-RU" sz="1800" b="0" i="0" u="none" strike="noStrike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ru-RU" sz="1800" b="0" i="0" u="none" strike="noStrike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ru-RU" sz="1800" b="0" i="0" u="none" strike="noStrike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8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Биология</a:t>
                      </a:r>
                      <a:endParaRPr lang="ru-RU" sz="1800" b="0" i="0" u="none" strike="noStrike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800" b="0" i="0" u="none" strike="noStrike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ru-RU" sz="1800" b="0" i="0" u="none" strike="noStrike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8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Химия</a:t>
                      </a:r>
                      <a:endParaRPr lang="ru-RU" sz="1800" b="0" i="0" u="none" strike="noStrike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1800" b="0" i="0" u="none" strike="noStrike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ru-RU" sz="1800" b="0" i="0" u="none" strike="noStrike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8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Информатика и ИКТ</a:t>
                      </a:r>
                      <a:endParaRPr lang="ru-RU" sz="1800" b="0" i="0" u="none" strike="noStrike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800" b="0" i="0" u="none" strike="noStrike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ru-RU" sz="1800" b="0" i="0" u="none" strike="noStrike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8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Иностранный язык</a:t>
                      </a:r>
                      <a:endParaRPr lang="ru-RU" sz="1800" b="0" i="0" u="none" strike="noStrike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800" b="0" i="0" u="none" strike="noStrike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ru-RU" sz="1800" b="0" i="0" u="none" strike="noStrike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8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Литература</a:t>
                      </a:r>
                      <a:endParaRPr lang="ru-RU" sz="1800" b="0" i="0" u="none" strike="noStrike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800" b="0" i="0" u="none" strike="noStrike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ru-RU" sz="1800" b="0" i="0" u="none" strike="noStrike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8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География</a:t>
                      </a:r>
                      <a:endParaRPr lang="ru-RU" sz="1800" b="0" i="0" u="none" strike="noStrike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800" b="0" i="0" u="none" strike="noStrike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ru-RU" sz="1800" b="0" i="0" u="none" strike="noStrike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6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Профессиональное/Творческое</a:t>
                      </a:r>
                      <a:endParaRPr lang="ru-RU" sz="1800" b="0" i="0" u="none" strike="noStrike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ru-RU" sz="1800" b="0" i="0" u="none" strike="noStrike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ru-RU" sz="1800" b="0" i="0" u="none" strike="noStrike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13064" y="1611313"/>
            <a:ext cx="79490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бюджетных мест по предметам в 2017 году</a:t>
            </a:r>
            <a:endParaRPr lang="ru-RU" altLang="ru-RU" sz="2400" b="1" dirty="0">
              <a:solidFill>
                <a:srgbClr val="2644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1974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5"/>
          <p:cNvSpPr txBox="1">
            <a:spLocks noChangeArrowheads="1"/>
          </p:cNvSpPr>
          <p:nvPr/>
        </p:nvSpPr>
        <p:spPr bwMode="auto">
          <a:xfrm>
            <a:off x="1105479" y="1394007"/>
            <a:ext cx="6875463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количества школьников сдававших ЕГЭ по выбору в </a:t>
            </a:r>
            <a:r>
              <a:rPr lang="ru-RU" altLang="ru-RU" sz="18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altLang="ru-RU" sz="18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altLang="ru-RU" sz="18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к числу бюджетных мест в </a:t>
            </a:r>
            <a:r>
              <a:rPr lang="ru-RU" altLang="ru-RU" sz="18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кировских вузах, </a:t>
            </a:r>
            <a:r>
              <a:rPr lang="ru-RU" altLang="ru-RU" sz="1800" b="1" dirty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требуется данное вступительное испытание  </a:t>
            </a:r>
            <a:endParaRPr lang="en-US" altLang="ru-RU" sz="1800" b="1" dirty="0">
              <a:solidFill>
                <a:srgbClr val="2644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071537"/>
              </p:ext>
            </p:extLst>
          </p:nvPr>
        </p:nvGraphicFramePr>
        <p:xfrm>
          <a:off x="570923" y="2411451"/>
          <a:ext cx="8208963" cy="4186229"/>
        </p:xfrm>
        <a:graphic>
          <a:graphicData uri="http://schemas.openxmlformats.org/drawingml/2006/table">
            <a:tbl>
              <a:tblPr/>
              <a:tblGrid>
                <a:gridCol w="2504786"/>
                <a:gridCol w="2130136"/>
                <a:gridCol w="2452255"/>
                <a:gridCol w="1121786"/>
              </a:tblGrid>
              <a:tr h="771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Предмет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бюджетных мест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человек, успешно сдавших ЕГЭ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Конкурс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85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Химия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kern="1200" dirty="0">
                          <a:solidFill>
                            <a:srgbClr val="26447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kern="1200">
                          <a:solidFill>
                            <a:srgbClr val="26447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kern="1200">
                          <a:solidFill>
                            <a:srgbClr val="26447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1,39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Биология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kern="1200" dirty="0">
                          <a:solidFill>
                            <a:srgbClr val="26447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kern="1200" dirty="0">
                          <a:solidFill>
                            <a:srgbClr val="26447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1184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kern="1200">
                          <a:solidFill>
                            <a:srgbClr val="26447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1,47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Физика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kern="1200">
                          <a:solidFill>
                            <a:srgbClr val="26447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kern="1200" dirty="0">
                          <a:solidFill>
                            <a:srgbClr val="26447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1489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kern="1200">
                          <a:solidFill>
                            <a:srgbClr val="26447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1,81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Математика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kern="1200">
                          <a:solidFill>
                            <a:srgbClr val="26447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kern="1200" dirty="0">
                          <a:solidFill>
                            <a:srgbClr val="26447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3367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kern="1200">
                          <a:solidFill>
                            <a:srgbClr val="26447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1,98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География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kern="1200">
                          <a:solidFill>
                            <a:srgbClr val="26447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kern="1200" dirty="0">
                          <a:solidFill>
                            <a:srgbClr val="26447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kern="1200">
                          <a:solidFill>
                            <a:srgbClr val="26447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История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kern="1200">
                          <a:solidFill>
                            <a:srgbClr val="26447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kern="1200" dirty="0">
                          <a:solidFill>
                            <a:srgbClr val="26447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1152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kern="1200">
                          <a:solidFill>
                            <a:srgbClr val="26447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4,74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Обществознание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kern="1200">
                          <a:solidFill>
                            <a:srgbClr val="26447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kern="1200" dirty="0">
                          <a:solidFill>
                            <a:srgbClr val="26447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kern="1200">
                          <a:solidFill>
                            <a:srgbClr val="26447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5,32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Информатика и ИКТ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kern="1200">
                          <a:solidFill>
                            <a:srgbClr val="26447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kern="1200" dirty="0">
                          <a:solidFill>
                            <a:srgbClr val="26447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kern="1200" dirty="0">
                          <a:solidFill>
                            <a:srgbClr val="26447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5,69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84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Литература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kern="1200">
                          <a:solidFill>
                            <a:srgbClr val="26447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kern="1200">
                          <a:solidFill>
                            <a:srgbClr val="26447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kern="1200" dirty="0">
                          <a:solidFill>
                            <a:srgbClr val="26447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9,23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84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kern="1200" dirty="0" smtClean="0">
                          <a:solidFill>
                            <a:srgbClr val="26447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Иностранный язык</a:t>
                      </a:r>
                      <a:endParaRPr lang="ru-RU" sz="1800" b="0" kern="1200" dirty="0">
                        <a:solidFill>
                          <a:srgbClr val="26447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kern="1200">
                          <a:solidFill>
                            <a:srgbClr val="26447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kern="1200">
                          <a:solidFill>
                            <a:srgbClr val="26447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kern="1200" dirty="0">
                          <a:solidFill>
                            <a:srgbClr val="26447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552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35082" y="1724892"/>
            <a:ext cx="8489372" cy="540326"/>
          </a:xfrm>
        </p:spPr>
        <p:txBody>
          <a:bodyPr/>
          <a:lstStyle/>
          <a:p>
            <a:pPr algn="ctr" eaLnBrk="1" hangingPunct="1"/>
            <a:r>
              <a:rPr lang="ru-RU" altLang="ru-RU" sz="32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 открытых дверей институтов ВятГУ: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4464" y="2361105"/>
            <a:ext cx="7699663" cy="3787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ноября	Политехнический институт</a:t>
            </a:r>
          </a:p>
          <a:p>
            <a:pPr>
              <a:lnSpc>
                <a:spcPct val="150000"/>
              </a:lnSpc>
            </a:pPr>
            <a:r>
              <a:rPr lang="ru-RU" altLang="ru-RU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ноября </a:t>
            </a:r>
            <a:r>
              <a:rPr lang="ru-RU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Институт гуманитарных и социальных наук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ноября	Институт математики и информационных систем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ноября 	Юридический институт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декабря	Институт экономики и менеджмента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декабря 	Институт биологии и биотехнологии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декабря	Факультет физической культуры и спорта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декабря	Педагогический институт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декабря	Институт химии и экологии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 idx="4294967295"/>
          </p:nvPr>
        </p:nvSpPr>
        <p:spPr>
          <a:xfrm>
            <a:off x="1509184" y="1008592"/>
            <a:ext cx="7886700" cy="1325563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</a:rPr>
              <a:t>Иногородним предоставляется общежитие</a:t>
            </a:r>
          </a:p>
        </p:txBody>
      </p:sp>
      <p:sp>
        <p:nvSpPr>
          <p:cNvPr id="6" name="Rectangle 3"/>
          <p:cNvSpPr>
            <a:spLocks noGrp="1"/>
          </p:cNvSpPr>
          <p:nvPr>
            <p:ph type="body" idx="4294967295"/>
          </p:nvPr>
        </p:nvSpPr>
        <p:spPr>
          <a:xfrm>
            <a:off x="0" y="1905089"/>
            <a:ext cx="9144000" cy="4133850"/>
          </a:xfrm>
        </p:spPr>
        <p:txBody>
          <a:bodyPr/>
          <a:lstStyle/>
          <a:p>
            <a:pPr algn="just" eaLnBrk="1" hangingPunct="1"/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</a:rPr>
              <a:t>Общежития расположены вблизи учебных корпусов, в центральной части города</a:t>
            </a:r>
          </a:p>
          <a:p>
            <a:pPr algn="just" eaLnBrk="1" hangingPunct="1"/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</a:rPr>
              <a:t>Стоимость проживания 500-700 руб./месяц</a:t>
            </a:r>
          </a:p>
          <a:p>
            <a:pPr algn="just" eaLnBrk="1" hangingPunct="1"/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</a:rPr>
              <a:t>Студенты, получающие социальную стипендию, </a:t>
            </a:r>
          </a:p>
          <a:p>
            <a:pPr marL="0" indent="173038" algn="just" eaLnBrk="1" hangingPunct="1">
              <a:buNone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</a:rPr>
              <a:t>НЕ платят за общежитие</a:t>
            </a:r>
          </a:p>
          <a:p>
            <a:pPr algn="just" eaLnBrk="1" hangingPunct="1"/>
            <a:endParaRPr lang="ru-RU" dirty="0" smtClean="0"/>
          </a:p>
          <a:p>
            <a:pPr algn="just" eaLnBrk="1" hangingPunct="1"/>
            <a:endParaRPr lang="ru-RU" dirty="0" smtClean="0"/>
          </a:p>
        </p:txBody>
      </p:sp>
      <p:pic>
        <p:nvPicPr>
          <p:cNvPr id="7" name="Picture 8" descr="GJgeOYPcKV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62450"/>
            <a:ext cx="37401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dom_studenta_no3_b_lenina_113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1100" y="4402138"/>
            <a:ext cx="1808163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dom_studentov_no4_lenina_198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3788" y="5581650"/>
            <a:ext cx="19113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3550" y="4394829"/>
            <a:ext cx="3600450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736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 idx="4294967295"/>
          </p:nvPr>
        </p:nvSpPr>
        <p:spPr>
          <a:xfrm>
            <a:off x="34508" y="1055243"/>
            <a:ext cx="10110158" cy="70454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</a:rPr>
              <a:t>Около 20 учебных корпусов</a:t>
            </a:r>
          </a:p>
        </p:txBody>
      </p:sp>
      <p:pic>
        <p:nvPicPr>
          <p:cNvPr id="12" name="Picture 5" descr="bib13012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6" y="1614697"/>
            <a:ext cx="4618002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_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2770" y="1611313"/>
            <a:ext cx="4451229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1124217_9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84675"/>
            <a:ext cx="4623758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inde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0023" y="4386263"/>
            <a:ext cx="4433977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363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 idx="4294967295"/>
          </p:nvPr>
        </p:nvSpPr>
        <p:spPr>
          <a:xfrm>
            <a:off x="569346" y="1297097"/>
            <a:ext cx="8574654" cy="61732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</a:rPr>
              <a:t>Новый уникальный учебно-спортивный комплекс</a:t>
            </a:r>
          </a:p>
        </p:txBody>
      </p:sp>
      <p:sp>
        <p:nvSpPr>
          <p:cNvPr id="9" name="Rectangle 3"/>
          <p:cNvSpPr>
            <a:spLocks noGrp="1"/>
          </p:cNvSpPr>
          <p:nvPr>
            <p:ph type="body" idx="4294967295"/>
          </p:nvPr>
        </p:nvSpPr>
        <p:spPr>
          <a:xfrm>
            <a:off x="0" y="1802341"/>
            <a:ext cx="9144000" cy="5191125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ru-RU" sz="2400" dirty="0" smtClean="0">
                <a:solidFill>
                  <a:srgbClr val="264479"/>
                </a:solidFill>
                <a:latin typeface="Times New Roman" pitchFamily="18" charset="0"/>
              </a:rPr>
              <a:t>В вузе созданы все условия для занятия спортом. К услугам студентов – пять залов для игровых видов спорта, борьбы и гимнастики, тренажерные залы, современный спортивный комплекс на 1000 зрительских мест с легкоатлетическим манежем и плавательным бассейном. </a:t>
            </a:r>
          </a:p>
        </p:txBody>
      </p:sp>
      <p:pic>
        <p:nvPicPr>
          <p:cNvPr id="10" name="Picture 6" descr="6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67138"/>
            <a:ext cx="4643438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zal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7550" y="3775075"/>
            <a:ext cx="461645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372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 idx="4294967295"/>
          </p:nvPr>
        </p:nvSpPr>
        <p:spPr>
          <a:xfrm>
            <a:off x="1257300" y="1245660"/>
            <a:ext cx="7886700" cy="46460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</a:rPr>
              <a:t>Все условия для занятия спортом</a:t>
            </a:r>
          </a:p>
        </p:txBody>
      </p:sp>
      <p:sp>
        <p:nvSpPr>
          <p:cNvPr id="12" name="Rectangle 3"/>
          <p:cNvSpPr>
            <a:spLocks noGrp="1"/>
          </p:cNvSpPr>
          <p:nvPr>
            <p:ph type="body" idx="4294967295"/>
          </p:nvPr>
        </p:nvSpPr>
        <p:spPr>
          <a:xfrm>
            <a:off x="0" y="1664230"/>
            <a:ext cx="9144000" cy="808037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2400" dirty="0" smtClean="0">
                <a:solidFill>
                  <a:srgbClr val="264479"/>
                </a:solidFill>
                <a:latin typeface="Times New Roman" pitchFamily="18" charset="0"/>
              </a:rPr>
              <a:t>Ежегодно студенты университета побеждают на российских и международных соревнованиях</a:t>
            </a:r>
          </a:p>
        </p:txBody>
      </p:sp>
      <p:pic>
        <p:nvPicPr>
          <p:cNvPr id="13" name="Picture 6" descr="f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332" y="2387601"/>
            <a:ext cx="3776133" cy="242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ysrWiqg3tB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2801" y="2387600"/>
            <a:ext cx="3759200" cy="242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img_54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732" y="4481468"/>
            <a:ext cx="3843867" cy="22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 descr="prichina10_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8183" y="4402667"/>
            <a:ext cx="3816350" cy="230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545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/>
          </p:cNvSpPr>
          <p:nvPr>
            <p:ph type="title" idx="4294967295"/>
          </p:nvPr>
        </p:nvSpPr>
        <p:spPr>
          <a:xfrm>
            <a:off x="1604511" y="1017918"/>
            <a:ext cx="7867289" cy="1035080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</a:rPr>
              <a:t>Активная общественная деятельность</a:t>
            </a:r>
          </a:p>
        </p:txBody>
      </p:sp>
      <p:sp>
        <p:nvSpPr>
          <p:cNvPr id="9" name="Rectangle 3"/>
          <p:cNvSpPr>
            <a:spLocks noGrp="1"/>
          </p:cNvSpPr>
          <p:nvPr>
            <p:ph type="body" idx="4294967295"/>
          </p:nvPr>
        </p:nvSpPr>
        <p:spPr>
          <a:xfrm>
            <a:off x="0" y="1781715"/>
            <a:ext cx="9143999" cy="4481513"/>
          </a:xfrm>
        </p:spPr>
        <p:txBody>
          <a:bodyPr/>
          <a:lstStyle/>
          <a:p>
            <a:pPr algn="just"/>
            <a:r>
              <a:rPr lang="ru-RU" sz="2000" u="sng" dirty="0" smtClean="0">
                <a:solidFill>
                  <a:srgbClr val="264479"/>
                </a:solidFill>
                <a:latin typeface="Times New Roman" pitchFamily="18" charset="0"/>
              </a:rPr>
              <a:t>Студенческий совет</a:t>
            </a:r>
            <a:r>
              <a:rPr lang="ru-RU" sz="2000" dirty="0" smtClean="0">
                <a:solidFill>
                  <a:srgbClr val="264479"/>
                </a:solidFill>
                <a:latin typeface="Times New Roman" pitchFamily="18" charset="0"/>
              </a:rPr>
              <a:t> организует социальные акции и </a:t>
            </a:r>
            <a:r>
              <a:rPr lang="ru-RU" sz="2000" dirty="0" err="1" smtClean="0">
                <a:solidFill>
                  <a:srgbClr val="264479"/>
                </a:solidFill>
                <a:latin typeface="Times New Roman" pitchFamily="18" charset="0"/>
              </a:rPr>
              <a:t>флеш</a:t>
            </a:r>
            <a:r>
              <a:rPr lang="ru-RU" sz="2000" dirty="0" smtClean="0">
                <a:solidFill>
                  <a:srgbClr val="264479"/>
                </a:solidFill>
                <a:latin typeface="Times New Roman" pitchFamily="18" charset="0"/>
              </a:rPr>
              <a:t>-мобы, волонтерские движения, проводит посвящение первокурсников и вечеринки, массовые катания и многое другое.</a:t>
            </a:r>
          </a:p>
          <a:p>
            <a:pPr algn="just"/>
            <a:r>
              <a:rPr lang="ru-RU" sz="2000" u="sng" dirty="0" smtClean="0">
                <a:solidFill>
                  <a:srgbClr val="264479"/>
                </a:solidFill>
                <a:latin typeface="Times New Roman" pitchFamily="18" charset="0"/>
              </a:rPr>
              <a:t>Профком студентов</a:t>
            </a:r>
            <a:r>
              <a:rPr lang="ru-RU" sz="2000" dirty="0" smtClean="0">
                <a:solidFill>
                  <a:srgbClr val="264479"/>
                </a:solidFill>
                <a:latin typeface="Times New Roman" pitchFamily="18" charset="0"/>
              </a:rPr>
              <a:t> оказывает материальную помощь, помогает найти работу и жильё, а лучшим из лучших предоставляет бесплатные путевки на Черное море.</a:t>
            </a:r>
          </a:p>
          <a:p>
            <a:pPr algn="just"/>
            <a:r>
              <a:rPr lang="ru-RU" sz="2000" u="sng" dirty="0" smtClean="0">
                <a:solidFill>
                  <a:srgbClr val="264479"/>
                </a:solidFill>
                <a:latin typeface="Times New Roman" pitchFamily="18" charset="0"/>
              </a:rPr>
              <a:t>Школа вожатых, Строительные отряды и отряды проводников, Студенческое телевидение, Университетская газета</a:t>
            </a:r>
            <a:r>
              <a:rPr lang="ru-RU" sz="2000" dirty="0" smtClean="0">
                <a:solidFill>
                  <a:srgbClr val="264479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0" name="Picture 5" descr="PbBNNpOJD6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4094"/>
            <a:ext cx="3726611" cy="248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ZmQAf5dAG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5630" y="4356841"/>
            <a:ext cx="3778370" cy="251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470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12030" y="1557338"/>
            <a:ext cx="7638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Институты ВятГУ</a:t>
            </a:r>
            <a:endParaRPr lang="ru-RU" altLang="ru-RU" sz="3200" b="1" dirty="0">
              <a:solidFill>
                <a:srgbClr val="2644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05649" y="2212545"/>
            <a:ext cx="6986298" cy="427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ru-RU" sz="20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биологии и биотехнологии</a:t>
            </a:r>
          </a:p>
          <a:p>
            <a:pPr>
              <a:lnSpc>
                <a:spcPts val="3200"/>
              </a:lnSpc>
            </a:pPr>
            <a:r>
              <a:rPr lang="ru-RU" sz="20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гуманитарных и социальных наук</a:t>
            </a:r>
          </a:p>
          <a:p>
            <a:pPr>
              <a:lnSpc>
                <a:spcPts val="3200"/>
              </a:lnSpc>
            </a:pPr>
            <a:r>
              <a:rPr lang="ru-RU" sz="20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математики и информационных систем</a:t>
            </a:r>
          </a:p>
          <a:p>
            <a:pPr>
              <a:lnSpc>
                <a:spcPts val="3200"/>
              </a:lnSpc>
            </a:pPr>
            <a:r>
              <a:rPr lang="ru-RU" sz="20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химии и экологии</a:t>
            </a:r>
            <a:endParaRPr lang="ru-RU" sz="2000" dirty="0" smtClean="0"/>
          </a:p>
          <a:p>
            <a:pPr>
              <a:lnSpc>
                <a:spcPts val="3200"/>
              </a:lnSpc>
            </a:pPr>
            <a:r>
              <a:rPr lang="ru-RU" sz="20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экономики и менеджмента</a:t>
            </a:r>
          </a:p>
          <a:p>
            <a:pPr>
              <a:lnSpc>
                <a:spcPts val="3200"/>
              </a:lnSpc>
            </a:pPr>
            <a:r>
              <a:rPr lang="ru-RU" sz="20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институт</a:t>
            </a:r>
          </a:p>
          <a:p>
            <a:pPr>
              <a:lnSpc>
                <a:spcPts val="3200"/>
              </a:lnSpc>
            </a:pPr>
            <a:r>
              <a:rPr lang="ru-RU" altLang="ru-RU" sz="20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Политехнический институт</a:t>
            </a:r>
          </a:p>
          <a:p>
            <a:pPr>
              <a:lnSpc>
                <a:spcPts val="3200"/>
              </a:lnSpc>
            </a:pPr>
            <a:r>
              <a:rPr lang="ru-RU" sz="20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институт</a:t>
            </a:r>
          </a:p>
        </p:txBody>
      </p:sp>
    </p:spTree>
    <p:extLst>
      <p:ext uri="{BB962C8B-B14F-4D97-AF65-F5344CB8AC3E}">
        <p14:creationId xmlns:p14="http://schemas.microsoft.com/office/powerpoint/2010/main" val="265025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 idx="4294967295"/>
          </p:nvPr>
        </p:nvSpPr>
        <p:spPr>
          <a:xfrm>
            <a:off x="2794319" y="1192622"/>
            <a:ext cx="5262113" cy="532021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</a:rPr>
              <a:t>Творческая самореализация</a:t>
            </a:r>
            <a:r>
              <a:rPr lang="ru-RU" sz="2800" dirty="0" smtClean="0"/>
              <a:t> </a:t>
            </a:r>
          </a:p>
        </p:txBody>
      </p:sp>
      <p:sp>
        <p:nvSpPr>
          <p:cNvPr id="7" name="Rectangle 3"/>
          <p:cNvSpPr>
            <a:spLocks noGrp="1"/>
          </p:cNvSpPr>
          <p:nvPr>
            <p:ph type="body" idx="4294967295"/>
          </p:nvPr>
        </p:nvSpPr>
        <p:spPr>
          <a:xfrm>
            <a:off x="0" y="1622425"/>
            <a:ext cx="9144000" cy="4554538"/>
          </a:xfrm>
        </p:spPr>
        <p:txBody>
          <a:bodyPr/>
          <a:lstStyle/>
          <a:p>
            <a:pPr algn="just" eaLnBrk="1" hangingPunct="1"/>
            <a:r>
              <a:rPr lang="ru-RU" sz="2200" dirty="0" smtClean="0">
                <a:solidFill>
                  <a:srgbClr val="264479"/>
                </a:solidFill>
                <a:latin typeface="Times New Roman" pitchFamily="18" charset="0"/>
              </a:rPr>
              <a:t>В вузе есть собственный студенческий театр, вокальная студия, школа танцев, театр моды, свое телевидение и газета. </a:t>
            </a:r>
          </a:p>
          <a:p>
            <a:pPr algn="just" eaLnBrk="1" hangingPunct="1"/>
            <a:r>
              <a:rPr lang="ru-RU" sz="2200" dirty="0" smtClean="0">
                <a:solidFill>
                  <a:srgbClr val="264479"/>
                </a:solidFill>
                <a:latin typeface="Times New Roman" pitchFamily="18" charset="0"/>
              </a:rPr>
              <a:t>Проводятся разнообразные творческие фестивали и конкурсы («Эй, первокурсник!», «Мисс и Мистер первый курс», «Студенческая весна», «День общежития» и т.д.</a:t>
            </a:r>
          </a:p>
        </p:txBody>
      </p:sp>
      <p:pic>
        <p:nvPicPr>
          <p:cNvPr id="11" name="Picture 5" descr="Hgi4-os3x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48100"/>
            <a:ext cx="45148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y_3720299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0575" y="3817938"/>
            <a:ext cx="4543425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491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/>
          </p:cNvSpPr>
          <p:nvPr>
            <p:ph type="title" idx="4294967295"/>
          </p:nvPr>
        </p:nvSpPr>
        <p:spPr>
          <a:xfrm>
            <a:off x="645584" y="1177925"/>
            <a:ext cx="7886700" cy="1325563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003399"/>
                </a:solidFill>
                <a:latin typeface="Times New Roman" pitchFamily="18" charset="0"/>
              </a:rPr>
              <a:t> </a:t>
            </a:r>
            <a:br>
              <a:rPr lang="ru-RU" sz="4000" b="1" dirty="0" smtClean="0">
                <a:solidFill>
                  <a:srgbClr val="003399"/>
                </a:solidFill>
                <a:latin typeface="Times New Roman" pitchFamily="18" charset="0"/>
              </a:rPr>
            </a:br>
            <a:endParaRPr lang="ru-RU" sz="4000" b="1" dirty="0" smtClean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1447801"/>
            <a:ext cx="877388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СТИПЕНДИИ (суммируются)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289" y="2090058"/>
            <a:ext cx="2721426" cy="1817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Государственная академическая стипендия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«4» - 1484р.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«4 и 5» - 1855р.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«5» - 2226р.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63289" y="4180115"/>
            <a:ext cx="2710540" cy="1796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Государственная социальная стипендия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2227р.</a:t>
            </a:r>
          </a:p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Повышенная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социальная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стипендия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3500р.</a:t>
            </a:r>
          </a:p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09254" y="2090058"/>
            <a:ext cx="2481943" cy="838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Стипендия Президента РФ 2530р.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320139" y="3026230"/>
            <a:ext cx="2471058" cy="870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Стипендия Правительства РФ 1656р.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72200" y="4169228"/>
            <a:ext cx="2732315" cy="180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Стипендия 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студентам-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целевикам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педагогических направлений 5000р.</a:t>
            </a:r>
          </a:p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183086" y="2079173"/>
            <a:ext cx="2721427" cy="1850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Стипендия Правительства РФ 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(в зависимости от направления деятельности) от 7532р. до 14376р.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41913" y="4180113"/>
            <a:ext cx="2438399" cy="1796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Стипендия Президента РФ по приоритетным направлениям подготовки 5000р. и 7500р.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711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о-нас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88257"/>
            <a:ext cx="9144000" cy="376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930401" y="1274002"/>
            <a:ext cx="787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mtClean="0">
                <a:solidFill>
                  <a:srgbClr val="003399"/>
                </a:solidFill>
                <a:latin typeface="Times New Roman" pitchFamily="18" charset="0"/>
              </a:rPr>
              <a:t>Перед выпускниками открыты все дороги</a:t>
            </a:r>
            <a:endParaRPr lang="ru-RU" sz="2800" dirty="0"/>
          </a:p>
        </p:txBody>
      </p:sp>
      <p:sp>
        <p:nvSpPr>
          <p:cNvPr id="5" name="Rectangle 3"/>
          <p:cNvSpPr>
            <a:spLocks noGrp="1"/>
          </p:cNvSpPr>
          <p:nvPr>
            <p:ph type="body" idx="4294967295"/>
          </p:nvPr>
        </p:nvSpPr>
        <p:spPr>
          <a:xfrm>
            <a:off x="0" y="1825625"/>
            <a:ext cx="9144000" cy="5032375"/>
          </a:xfrm>
        </p:spPr>
        <p:txBody>
          <a:bodyPr/>
          <a:lstStyle/>
          <a:p>
            <a:pPr algn="just"/>
            <a:r>
              <a:rPr lang="ru-RU" sz="2000" dirty="0" smtClean="0">
                <a:latin typeface="Times New Roman" pitchFamily="18" charset="0"/>
              </a:rPr>
              <a:t>Сотрудничество вуза с </a:t>
            </a:r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</a:rPr>
              <a:t>крупнейшими предприятиями</a:t>
            </a:r>
            <a:r>
              <a:rPr lang="ru-RU" sz="2000" dirty="0" smtClean="0">
                <a:latin typeface="Times New Roman" pitchFamily="18" charset="0"/>
              </a:rPr>
              <a:t> г. Кирова, Кировской области, других крупных городов РФ</a:t>
            </a:r>
          </a:p>
          <a:p>
            <a:pPr algn="just"/>
            <a:r>
              <a:rPr lang="ru-RU" sz="2000" dirty="0" smtClean="0">
                <a:latin typeface="Times New Roman" pitchFamily="18" charset="0"/>
              </a:rPr>
              <a:t>В вузе работает </a:t>
            </a:r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</a:rPr>
              <a:t>Центр практики и содействия трудоустройству студентов</a:t>
            </a:r>
          </a:p>
          <a:p>
            <a:pPr algn="just"/>
            <a:r>
              <a:rPr lang="ru-RU" sz="2000" dirty="0" smtClean="0">
                <a:latin typeface="Times New Roman" pitchFamily="18" charset="0"/>
              </a:rPr>
              <a:t>Возможность </a:t>
            </a:r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</a:rPr>
              <a:t>совмещать учебу с работой</a:t>
            </a:r>
            <a:r>
              <a:rPr lang="ru-RU" sz="2000" dirty="0" smtClean="0">
                <a:latin typeface="Times New Roman" pitchFamily="18" charset="0"/>
              </a:rPr>
              <a:t> на старших курсах</a:t>
            </a:r>
          </a:p>
          <a:p>
            <a:pPr marL="0" indent="0" algn="just">
              <a:buNone/>
            </a:pPr>
            <a:endParaRPr lang="ru-RU" sz="24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7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757238" y="2463368"/>
            <a:ext cx="7886700" cy="466725"/>
          </a:xfrm>
        </p:spPr>
        <p:txBody>
          <a:bodyPr/>
          <a:lstStyle/>
          <a:p>
            <a:pPr algn="ctr" eaLnBrk="1" hangingPunct="1"/>
            <a:r>
              <a:rPr lang="ru-RU" altLang="ru-RU" sz="28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</p:txBody>
      </p:sp>
      <p:sp>
        <p:nvSpPr>
          <p:cNvPr id="26628" name="Объект 3"/>
          <p:cNvSpPr>
            <a:spLocks noGrp="1"/>
          </p:cNvSpPr>
          <p:nvPr>
            <p:ph sz="half" idx="2"/>
          </p:nvPr>
        </p:nvSpPr>
        <p:spPr>
          <a:xfrm>
            <a:off x="757238" y="3141375"/>
            <a:ext cx="7983537" cy="371951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Московская, 36, ауд. 129, 110а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ru-RU" sz="2000" b="1" dirty="0" smtClean="0">
              <a:solidFill>
                <a:srgbClr val="2644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en-US" altLang="ru-RU" sz="20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0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8(8332) 74-29-29, 64-89-89, 49-70-70</a:t>
            </a:r>
            <a:endParaRPr lang="en-US" altLang="ru-RU" sz="2000" b="1" dirty="0" smtClean="0">
              <a:solidFill>
                <a:srgbClr val="2644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000" b="1" dirty="0" smtClean="0">
              <a:solidFill>
                <a:srgbClr val="2644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0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prcom@vyatsu.ru</a:t>
            </a:r>
            <a:r>
              <a:rPr lang="ru-RU" altLang="ru-RU" sz="20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www.vyatsu.ru</a:t>
            </a:r>
            <a:endParaRPr lang="en-US" altLang="ru-RU" sz="2000" b="1" dirty="0" smtClean="0">
              <a:solidFill>
                <a:srgbClr val="2644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ru-RU" sz="2000" b="1" dirty="0" smtClean="0">
              <a:solidFill>
                <a:srgbClr val="2644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000" b="1" dirty="0" smtClean="0">
              <a:solidFill>
                <a:srgbClr val="2644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«Абитуриенты ВятГУ</a:t>
            </a:r>
            <a:r>
              <a:rPr lang="en-US" altLang="ru-RU" sz="20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2017</a:t>
            </a:r>
            <a:r>
              <a:rPr lang="ru-RU" altLang="ru-RU" sz="20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altLang="ru-RU" sz="2000" b="1" dirty="0" smtClean="0">
              <a:solidFill>
                <a:srgbClr val="2644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0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https://vk.com/prcom_vyatsu</a:t>
            </a:r>
            <a:endParaRPr lang="ru-RU" altLang="ru-RU" sz="2000" b="1" dirty="0" smtClean="0">
              <a:solidFill>
                <a:srgbClr val="2644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000" b="1" dirty="0" smtClean="0">
              <a:solidFill>
                <a:srgbClr val="2644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ru-RU" sz="2000" b="1" dirty="0" smtClean="0">
              <a:solidFill>
                <a:srgbClr val="2644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dirty="0" smtClean="0">
              <a:solidFill>
                <a:srgbClr val="264479"/>
              </a:solidFill>
            </a:endParaRPr>
          </a:p>
        </p:txBody>
      </p:sp>
      <p:pic>
        <p:nvPicPr>
          <p:cNvPr id="26629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984" y="5362721"/>
            <a:ext cx="21828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43251" y="1608622"/>
            <a:ext cx="5296771" cy="472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ru-RU" sz="24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биологии и биотехнологии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438956"/>
              </p:ext>
            </p:extLst>
          </p:nvPr>
        </p:nvGraphicFramePr>
        <p:xfrm>
          <a:off x="623456" y="2417721"/>
          <a:ext cx="7793182" cy="2743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60172"/>
                <a:gridCol w="2337954"/>
                <a:gridCol w="199505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подготовки</a:t>
                      </a:r>
                      <a:endParaRPr lang="ru-RU" sz="20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Вступительные испытания (ЕГЭ)</a:t>
                      </a:r>
                      <a:endParaRPr lang="ru-RU" sz="20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бюджетных мест</a:t>
                      </a:r>
                      <a:endParaRPr lang="ru-RU" sz="20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Биотехнология</a:t>
                      </a:r>
                      <a:endParaRPr lang="ru-RU" sz="2000" b="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000" b="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000" b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2000" b="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2000" b="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образование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Биология; химия</a:t>
                      </a:r>
                      <a:endParaRPr lang="ru-RU" sz="2000" b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000" b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000" b="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87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5020" y="1754095"/>
            <a:ext cx="8170570" cy="913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ru-RU" sz="24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гуманитарных и социальных наук</a:t>
            </a:r>
          </a:p>
          <a:p>
            <a:pPr>
              <a:lnSpc>
                <a:spcPts val="3200"/>
              </a:lnSpc>
            </a:pPr>
            <a:r>
              <a:rPr lang="ru-RU" sz="24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истории, политических наук и культурологии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30446"/>
              </p:ext>
            </p:extLst>
          </p:nvPr>
        </p:nvGraphicFramePr>
        <p:xfrm>
          <a:off x="665020" y="2906094"/>
          <a:ext cx="7793182" cy="2133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60172"/>
                <a:gridCol w="2337954"/>
                <a:gridCol w="199505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подготовки</a:t>
                      </a:r>
                      <a:endParaRPr lang="ru-RU" sz="20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Вступительные испытания (ЕГЭ)</a:t>
                      </a:r>
                      <a:endParaRPr lang="ru-RU" sz="20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бюджетных мест</a:t>
                      </a:r>
                      <a:endParaRPr lang="ru-RU" sz="20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20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  <a:p>
                      <a:pPr algn="ctr"/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история</a:t>
                      </a:r>
                    </a:p>
                    <a:p>
                      <a:pPr algn="ctr"/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0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  <a:endParaRPr lang="ru-RU" sz="2000" b="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Педагогическое образование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История; обществознание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000" b="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Культурология</a:t>
                      </a:r>
                      <a:endParaRPr lang="ru-RU" sz="2000" b="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ru-RU" sz="2000" b="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4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5020" y="1754095"/>
            <a:ext cx="6421823" cy="913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ru-RU" sz="24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гуманитарных и социальных наук</a:t>
            </a:r>
          </a:p>
          <a:p>
            <a:pPr>
              <a:lnSpc>
                <a:spcPts val="3200"/>
              </a:lnSpc>
            </a:pPr>
            <a:r>
              <a:rPr lang="ru-RU" sz="24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лингвистики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350804"/>
              </p:ext>
            </p:extLst>
          </p:nvPr>
        </p:nvGraphicFramePr>
        <p:xfrm>
          <a:off x="665020" y="2906094"/>
          <a:ext cx="7793182" cy="304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60172"/>
                <a:gridCol w="2337954"/>
                <a:gridCol w="199505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подготовки</a:t>
                      </a:r>
                      <a:endParaRPr lang="ru-RU" sz="20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Вступительные испытания (ЕГЭ)</a:t>
                      </a:r>
                      <a:endParaRPr lang="ru-RU" sz="20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бюджетных мест</a:t>
                      </a:r>
                      <a:endParaRPr lang="ru-RU" sz="20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Лингвистика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  <a:p>
                      <a:pPr algn="ctr"/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иностранный язык</a:t>
                      </a:r>
                    </a:p>
                    <a:p>
                      <a:pPr algn="ctr"/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0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</a:t>
                      </a:r>
                      <a:endParaRPr lang="ru-RU" sz="2000" b="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Педагогическое образование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Английский язык; немецкий язык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000" b="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Педагогическое образование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Английский язык; французский язык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lang="ru-RU" sz="2000" b="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77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5020" y="1754095"/>
            <a:ext cx="7085529" cy="913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ru-RU" sz="24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гуманитарных и социальных наук</a:t>
            </a:r>
          </a:p>
          <a:p>
            <a:pPr>
              <a:lnSpc>
                <a:spcPts val="3200"/>
              </a:lnSpc>
            </a:pPr>
            <a:r>
              <a:rPr lang="ru-RU" sz="2400" b="1" dirty="0" smtClean="0">
                <a:solidFill>
                  <a:srgbClr val="264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социологии и социальных технологий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419146"/>
              </p:ext>
            </p:extLst>
          </p:nvPr>
        </p:nvGraphicFramePr>
        <p:xfrm>
          <a:off x="665020" y="2906094"/>
          <a:ext cx="7793182" cy="2743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60172"/>
                <a:gridCol w="2337954"/>
                <a:gridCol w="199505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подготовки</a:t>
                      </a:r>
                      <a:endParaRPr lang="ru-RU" sz="20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Вступительные испытания (ЕГЭ)</a:t>
                      </a:r>
                      <a:endParaRPr lang="ru-RU" sz="20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бюджетных мест</a:t>
                      </a:r>
                      <a:endParaRPr lang="ru-RU" sz="20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Социология</a:t>
                      </a:r>
                      <a:endParaRPr lang="ru-RU" sz="20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  <a:p>
                      <a:pPr algn="ctr"/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  <a:p>
                      <a:pPr algn="ctr"/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0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 b="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работы с молодежью</a:t>
                      </a:r>
                      <a:endParaRPr lang="ru-RU" sz="20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история</a:t>
                      </a:r>
                    </a:p>
                    <a:p>
                      <a:pPr algn="ctr"/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  <a:p>
                      <a:pPr algn="ctr"/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0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rgbClr val="2644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  <a:endParaRPr lang="ru-RU" sz="2000" b="0" kern="1200" dirty="0">
                        <a:solidFill>
                          <a:srgbClr val="2644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4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3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1230</TotalTime>
  <Words>2486</Words>
  <Application>Microsoft Office PowerPoint</Application>
  <PresentationFormat>Экран (4:3)</PresentationFormat>
  <Paragraphs>648</Paragraphs>
  <Slides>53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9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Вступительные испытания в форме ЕГЭ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Дни открытых дверей институтов ВятГУ:</vt:lpstr>
      <vt:lpstr>Иногородним предоставляется общежитие</vt:lpstr>
      <vt:lpstr>Около 20 учебных корпусов</vt:lpstr>
      <vt:lpstr>Новый уникальный учебно-спортивный комплекс</vt:lpstr>
      <vt:lpstr>Все условия для занятия спортом</vt:lpstr>
      <vt:lpstr>Активная общественная деятельность</vt:lpstr>
      <vt:lpstr>Творческая самореализация </vt:lpstr>
      <vt:lpstr>  </vt:lpstr>
      <vt:lpstr>Презентация PowerPoint</vt:lpstr>
      <vt:lpstr>Контактная информация</vt:lpstr>
    </vt:vector>
  </TitlesOfParts>
  <Company>Вятский государственный университет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Медов Роман Владимирович</dc:creator>
  <cp:lastModifiedBy>Северюхина Татьяна Владимировна</cp:lastModifiedBy>
  <cp:revision>128</cp:revision>
  <cp:lastPrinted>2016-10-03T12:51:16Z</cp:lastPrinted>
  <dcterms:created xsi:type="dcterms:W3CDTF">2015-10-23T07:29:49Z</dcterms:created>
  <dcterms:modified xsi:type="dcterms:W3CDTF">2016-10-21T06:42:30Z</dcterms:modified>
</cp:coreProperties>
</file>